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39B01-7D77-4578-852D-C7F409A883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34C9-7727-4138-B360-2F6ABC491C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Consultant Grades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FDOT D5</a:t>
            </a:r>
          </a:p>
          <a:p>
            <a:r>
              <a:rPr lang="en-US"/>
              <a:t>Consultant </a:t>
            </a:r>
            <a:r>
              <a:rPr lang="en-US" dirty="0"/>
              <a:t>Project Management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/>
              <a:t>Consultant Grades SMART Goal(all PM’s)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u="sng" dirty="0"/>
              <a:t>Description: </a:t>
            </a:r>
          </a:p>
          <a:p>
            <a:pPr>
              <a:buNone/>
            </a:pPr>
            <a:r>
              <a:rPr lang="en-US" sz="1600" dirty="0"/>
              <a:t>Comply with all grading requirements and ensure no overdue grades. </a:t>
            </a:r>
          </a:p>
          <a:p>
            <a:pPr>
              <a:buNone/>
            </a:pPr>
            <a:r>
              <a:rPr lang="en-US" sz="1600" dirty="0"/>
              <a:t> </a:t>
            </a:r>
          </a:p>
          <a:p>
            <a:pPr>
              <a:buNone/>
            </a:pPr>
            <a:r>
              <a:rPr lang="en-US" sz="1600" b="1" u="sng" dirty="0"/>
              <a:t>Definition:</a:t>
            </a:r>
          </a:p>
          <a:p>
            <a:pPr>
              <a:buNone/>
            </a:pPr>
            <a:r>
              <a:rPr lang="en-US" sz="1600" dirty="0"/>
              <a:t>To meet these expectations: Employee will be rated on a project by project basis on completing </a:t>
            </a:r>
          </a:p>
          <a:p>
            <a:pPr>
              <a:buNone/>
            </a:pPr>
            <a:r>
              <a:rPr lang="en-US" sz="1600" dirty="0"/>
              <a:t>Consultant Evaluations for each milestone then averaged for all projects. </a:t>
            </a:r>
          </a:p>
          <a:p>
            <a:pPr>
              <a:buNone/>
            </a:pPr>
            <a:r>
              <a:rPr lang="en-US" sz="1600" dirty="0"/>
              <a:t>Milestones are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Interim (once a year) 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Phase I Line and Grade Meeting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Phase II Plans Review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Phase III Plans Review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Plans Update Review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Letting Date</a:t>
            </a:r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None/>
            </a:pPr>
            <a:r>
              <a:rPr lang="en-US" sz="1600" dirty="0"/>
              <a:t>5 - Consultant evaluations completed less than 62 Calendar days after the milestone date.</a:t>
            </a:r>
          </a:p>
          <a:p>
            <a:pPr>
              <a:buNone/>
            </a:pPr>
            <a:r>
              <a:rPr lang="en-US" sz="1600" dirty="0"/>
              <a:t>4 - Consultant evaluations completed 63 to 69 Calendar days after the milestone date.</a:t>
            </a:r>
          </a:p>
          <a:p>
            <a:pPr>
              <a:buNone/>
            </a:pPr>
            <a:r>
              <a:rPr lang="en-US" sz="1600" dirty="0"/>
              <a:t>3 - Consultant evaluations completed 70 to 76 Calendar days after the milestone date.</a:t>
            </a:r>
          </a:p>
          <a:p>
            <a:pPr>
              <a:buNone/>
            </a:pPr>
            <a:r>
              <a:rPr lang="en-US" sz="1600" dirty="0"/>
              <a:t>2 - Consultant evaluations completed 77 to 83 Calendar days after the milestone date.</a:t>
            </a:r>
          </a:p>
          <a:p>
            <a:pPr>
              <a:buNone/>
            </a:pPr>
            <a:r>
              <a:rPr lang="en-US" sz="1600" dirty="0"/>
              <a:t>1 - Consultant evaluations completed 84 or more Calendar days after the milestone date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/>
              <a:t>Schedule Updates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Consultant Grades will be added to the schedules as follows:</a:t>
            </a:r>
          </a:p>
          <a:p>
            <a:pPr>
              <a:buNone/>
            </a:pPr>
            <a:r>
              <a:rPr lang="en-US" sz="1600" dirty="0"/>
              <a:t> </a:t>
            </a:r>
          </a:p>
          <a:p>
            <a:r>
              <a:rPr lang="en-US" sz="1600" b="1" u="sng" dirty="0"/>
              <a:t>Phase I Evaluation of Consultant</a:t>
            </a:r>
          </a:p>
          <a:p>
            <a:pPr lvl="0">
              <a:buNone/>
            </a:pPr>
            <a:r>
              <a:rPr lang="en-US" sz="1600" dirty="0"/>
              <a:t>to begin after </a:t>
            </a:r>
            <a:r>
              <a:rPr lang="en-US" sz="1600" u="sng" dirty="0"/>
              <a:t>Phase I Line and Grade Meeting</a:t>
            </a:r>
            <a:r>
              <a:rPr lang="en-US" sz="1600" dirty="0"/>
              <a:t> for a 62 days duration (to achieve 5).</a:t>
            </a:r>
          </a:p>
          <a:p>
            <a:pPr lvl="0">
              <a:buNone/>
            </a:pPr>
            <a:endParaRPr lang="en-US" sz="1600" u="sng" dirty="0"/>
          </a:p>
          <a:p>
            <a:r>
              <a:rPr lang="en-US" sz="1600" b="1" u="sng" dirty="0"/>
              <a:t>Phase II Evaluation of Consultant</a:t>
            </a:r>
            <a:endParaRPr lang="en-US" sz="1600" b="1" dirty="0"/>
          </a:p>
          <a:p>
            <a:pPr lvl="0">
              <a:buNone/>
            </a:pPr>
            <a:r>
              <a:rPr lang="en-US" sz="1600" dirty="0"/>
              <a:t>to begin after </a:t>
            </a:r>
            <a:r>
              <a:rPr lang="en-US" sz="1600" u="sng" dirty="0"/>
              <a:t>Phase II Plans Review</a:t>
            </a:r>
            <a:r>
              <a:rPr lang="en-US" sz="1600" dirty="0"/>
              <a:t> for a 62 days duration (to achieve 5).</a:t>
            </a:r>
          </a:p>
          <a:p>
            <a:pPr lvl="0">
              <a:buNone/>
            </a:pPr>
            <a:endParaRPr lang="en-US" sz="1600" u="sng" dirty="0"/>
          </a:p>
          <a:p>
            <a:r>
              <a:rPr lang="en-US" sz="1600" b="1" u="sng" dirty="0"/>
              <a:t>Phase III Evaluation of Consultant</a:t>
            </a:r>
            <a:endParaRPr lang="en-US" sz="1600" b="1" dirty="0"/>
          </a:p>
          <a:p>
            <a:pPr lvl="0">
              <a:buNone/>
            </a:pPr>
            <a:r>
              <a:rPr lang="en-US" sz="1600" dirty="0"/>
              <a:t>to begin after </a:t>
            </a:r>
            <a:r>
              <a:rPr lang="en-US" sz="1600" u="sng" dirty="0"/>
              <a:t>Phase III Plans Review</a:t>
            </a:r>
            <a:r>
              <a:rPr lang="en-US" sz="1600" dirty="0"/>
              <a:t> for a 62 days duration (to achieve 5).</a:t>
            </a:r>
          </a:p>
          <a:p>
            <a:pPr lvl="0">
              <a:buNone/>
            </a:pPr>
            <a:endParaRPr lang="en-US" sz="1600" u="sng" dirty="0"/>
          </a:p>
          <a:p>
            <a:r>
              <a:rPr lang="en-US" sz="1600" b="1" u="sng" dirty="0"/>
              <a:t>Plans Evaluation of Consultant</a:t>
            </a:r>
            <a:endParaRPr lang="en-US" sz="1600" b="1" dirty="0"/>
          </a:p>
          <a:p>
            <a:pPr lvl="0">
              <a:buNone/>
            </a:pPr>
            <a:r>
              <a:rPr lang="en-US" sz="1600" dirty="0"/>
              <a:t>to begin after </a:t>
            </a:r>
            <a:r>
              <a:rPr lang="en-US" sz="1600" u="sng" dirty="0"/>
              <a:t>Plans Update Review</a:t>
            </a:r>
            <a:r>
              <a:rPr lang="en-US" sz="1600" dirty="0"/>
              <a:t> for a 62 days duration (to achieve 5).</a:t>
            </a:r>
          </a:p>
          <a:p>
            <a:pPr lvl="0">
              <a:buNone/>
            </a:pPr>
            <a:endParaRPr lang="en-US" sz="1600" u="sng" dirty="0"/>
          </a:p>
          <a:p>
            <a:r>
              <a:rPr lang="en-US" sz="1600" b="1" u="sng" dirty="0"/>
              <a:t>Final Evaluation of Consultant</a:t>
            </a:r>
            <a:endParaRPr lang="en-US" sz="1600" b="1" dirty="0"/>
          </a:p>
          <a:p>
            <a:pPr lvl="0">
              <a:buNone/>
            </a:pPr>
            <a:r>
              <a:rPr lang="en-US" sz="1600" dirty="0"/>
              <a:t>to begin after </a:t>
            </a:r>
            <a:r>
              <a:rPr lang="en-US" sz="1600" u="sng" dirty="0"/>
              <a:t>Letting Date</a:t>
            </a:r>
            <a:r>
              <a:rPr lang="en-US" sz="1600" dirty="0"/>
              <a:t> for a 62 days duration (to achieve 5).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/>
              <a:t>Send e-mail to Experts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After each milestone, the Project Manager will fill out the consultant grading excel spreadsheet and send the following email to the list below and they will delegate accordingly:</a:t>
            </a:r>
          </a:p>
          <a:p>
            <a:pPr>
              <a:buNone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Interim (once a year)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PM &amp; Supervisor to decide on a case by case basis</a:t>
            </a:r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Phase I Line and Grade Meeting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Per Line and Grade Meeting Sign In Sheet</a:t>
            </a:r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Phase II Plans Review, Phase III Plans Review, Plans Update Review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Per ERC List of Reviewers</a:t>
            </a:r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Letting Date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Per ERC List of Reviewers for the latest Plans Submittal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/>
              <a:t>Send e-mail to Experts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177195" y="3290501"/>
            <a:ext cx="2789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US" sz="1200" dirty="0"/>
              <a:t>Per ERC List of Reviewers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8641829" cy="50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5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/>
              <a:t>Compile and get Signatures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467600" cy="60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/>
              <a:t>Project Manager to compile grades and have them reviewed/signed by Supervisor &amp; DCPME.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4844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Share Grades with Consultant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3276600"/>
            <a:ext cx="8077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Manager to discuss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Grades with Consultant PM via e-mail/meeting</a:t>
            </a:r>
            <a:r>
              <a:rPr lang="en-US" dirty="0"/>
              <a:t> and get with Supervisor for revisions.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47704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Approve Grades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90600" y="5562600"/>
            <a:ext cx="7467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Manager to give final grades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Yvonne to enter in TSO then Project Manager approve them in TSO once entered.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206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Consultant Grades</vt:lpstr>
      <vt:lpstr>Consultant Grades SMART Goal(all PM’s)</vt:lpstr>
      <vt:lpstr>Schedule Updates</vt:lpstr>
      <vt:lpstr>Send e-mail to Experts</vt:lpstr>
      <vt:lpstr>Send e-mail to Experts</vt:lpstr>
      <vt:lpstr>Compile and get Signatures</vt:lpstr>
    </vt:vector>
  </TitlesOfParts>
  <Company>Florida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Ashraf Elmaghraby</dc:creator>
  <cp:lastModifiedBy>Feior, Cindy</cp:lastModifiedBy>
  <cp:revision>12</cp:revision>
  <dcterms:created xsi:type="dcterms:W3CDTF">2014-03-18T14:13:47Z</dcterms:created>
  <dcterms:modified xsi:type="dcterms:W3CDTF">2019-01-09T18:13:48Z</dcterms:modified>
</cp:coreProperties>
</file>