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modernComment_331_5BE1D29C.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
  <p:sldMasterIdLst>
    <p:sldMasterId id="2147483672" r:id="rId4"/>
    <p:sldMasterId id="2147483703" r:id="rId5"/>
  </p:sldMasterIdLst>
  <p:notesMasterIdLst>
    <p:notesMasterId r:id="rId37"/>
  </p:notesMasterIdLst>
  <p:handoutMasterIdLst>
    <p:handoutMasterId r:id="rId38"/>
  </p:handoutMasterIdLst>
  <p:sldIdLst>
    <p:sldId id="323" r:id="rId6"/>
    <p:sldId id="762" r:id="rId7"/>
    <p:sldId id="763" r:id="rId8"/>
    <p:sldId id="797" r:id="rId9"/>
    <p:sldId id="806" r:id="rId10"/>
    <p:sldId id="815" r:id="rId11"/>
    <p:sldId id="798" r:id="rId12"/>
    <p:sldId id="808" r:id="rId13"/>
    <p:sldId id="809" r:id="rId14"/>
    <p:sldId id="816" r:id="rId15"/>
    <p:sldId id="810" r:id="rId16"/>
    <p:sldId id="799" r:id="rId17"/>
    <p:sldId id="800" r:id="rId18"/>
    <p:sldId id="819" r:id="rId19"/>
    <p:sldId id="807" r:id="rId20"/>
    <p:sldId id="805" r:id="rId21"/>
    <p:sldId id="801" r:id="rId22"/>
    <p:sldId id="802" r:id="rId23"/>
    <p:sldId id="811" r:id="rId24"/>
    <p:sldId id="812" r:id="rId25"/>
    <p:sldId id="818" r:id="rId26"/>
    <p:sldId id="803" r:id="rId27"/>
    <p:sldId id="813" r:id="rId28"/>
    <p:sldId id="814" r:id="rId29"/>
    <p:sldId id="780" r:id="rId30"/>
    <p:sldId id="452" r:id="rId31"/>
    <p:sldId id="309" r:id="rId32"/>
    <p:sldId id="318" r:id="rId33"/>
    <p:sldId id="310" r:id="rId34"/>
    <p:sldId id="321" r:id="rId35"/>
    <p:sldId id="817" r:id="rId36"/>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A0E3750-5518-4BFE-902F-0544C3C6A0FA}">
          <p14:sldIdLst>
            <p14:sldId id="323"/>
            <p14:sldId id="762"/>
            <p14:sldId id="763"/>
            <p14:sldId id="797"/>
            <p14:sldId id="806"/>
            <p14:sldId id="815"/>
            <p14:sldId id="798"/>
            <p14:sldId id="808"/>
            <p14:sldId id="809"/>
            <p14:sldId id="816"/>
            <p14:sldId id="810"/>
            <p14:sldId id="799"/>
            <p14:sldId id="800"/>
            <p14:sldId id="819"/>
            <p14:sldId id="807"/>
            <p14:sldId id="805"/>
            <p14:sldId id="801"/>
            <p14:sldId id="802"/>
            <p14:sldId id="811"/>
            <p14:sldId id="812"/>
            <p14:sldId id="818"/>
            <p14:sldId id="803"/>
            <p14:sldId id="813"/>
            <p14:sldId id="814"/>
            <p14:sldId id="780"/>
          </p14:sldIdLst>
        </p14:section>
        <p14:section name="Hidden slides to pull from" id="{CCCA40F2-6115-4805-869B-8539D4784B4B}">
          <p14:sldIdLst>
            <p14:sldId id="452"/>
            <p14:sldId id="309"/>
            <p14:sldId id="318"/>
            <p14:sldId id="310"/>
            <p14:sldId id="321"/>
            <p14:sldId id="817"/>
          </p14:sldIdLst>
        </p14:section>
      </p14:sectionLst>
    </p:ext>
    <p:ext uri="{EFAFB233-063F-42B5-8137-9DF3F51BA10A}">
      <p15:sldGuideLst xmlns:p15="http://schemas.microsoft.com/office/powerpoint/2012/main">
        <p15:guide id="1" orient="horz" pos="2184" userDrawn="1">
          <p15:clr>
            <a:srgbClr val="A4A3A4"/>
          </p15:clr>
        </p15:guide>
        <p15:guide id="2" pos="1752" userDrawn="1">
          <p15:clr>
            <a:srgbClr val="A4A3A4"/>
          </p15:clr>
        </p15:guide>
        <p15:guide id="3" pos="2016" userDrawn="1">
          <p15:clr>
            <a:srgbClr val="A4A3A4"/>
          </p15:clr>
        </p15:guide>
        <p15:guide id="4" pos="244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ADCBE804-53FC-81D7-A3E8-3DB5F5256439}" name="Kennedy Sumner-Snell" initials="KS" userId="S::ksumner-snell@vhb.com::45d0a451-09c5-4bf4-a36a-d765d74d9a09" providerId="AD"/>
  <p188:author id="{6897B312-9D87-9A5B-52F7-C442C7378938}" name="Guest User" initials="GU" userId="S::urn:spo:anon#81d05e80539ec21fdbe5e2b42f1bcced4b065bbd14e1635a57f8d70a898c5d62::" providerId="AD"/>
  <p188:author id="{BD615317-DC3E-37F9-5427-D600B44BE0E9}" name="Amanda Nelson" initials="AN" userId="S::acnelson@vhb.com::b69f6f78-f155-4e49-82aa-b710fd9aa7b9" providerId="AD"/>
  <p188:author id="{9BF94D3A-6208-63F5-2661-11F534C6E7B5}" name="Michael Zoellner" initials="MZ" userId="S::mzoellner@vhb.com::13b691f8-c479-4f89-9def-b01b35667ea2" providerId="AD"/>
  <p188:author id="{53CF7955-BB25-27E5-1AEB-D2D3F681E20C}" name="Kevin Freeman" initials="KF" userId="S::kfreeman@vhb.com::63875e85-309e-4989-b9ab-eeefc5916bf0" providerId="AD"/>
  <p188:author id="{ABCBE35A-3C9C-648B-6915-B5CF433D098B}" name="Guest User" initials="GU" userId="S::urn:spo:anon#d893891853b7a7314f1b7e3bd3966e029fcc868719e0a3db97cd9520ee24f35e::" providerId="AD"/>
  <p188:author id="{F5B2A95D-95C1-D60F-B642-F0750AE37128}" name="Amanda Johnson" initials="AJ" userId="S::acjohnson@vhb.com::b69f6f78-f155-4e49-82aa-b710fd9aa7b9" providerId="AD"/>
  <p188:author id="{49F38477-DBD5-ABEB-7DDF-32B2F3DEAD27}" name="Roy, Santanu" initials="RS" userId="S::sroy@hdrinc.com::12accfa0-75f4-487d-a96d-4c0fffda6878" providerId="AD"/>
  <p188:author id="{E1F71579-9695-5D8E-74CE-E7D5AAD4D8C3}" name="Nikki Melendez" initials="NM" userId="S::nmelendez@vhb.com::754b3854-22e8-4a6d-91a2-db8977626449" providerId="AD"/>
  <p188:author id="{1B283293-8FBF-886A-0E11-30ACC15113C7}" name="Sunserea Gates" initials="SG" userId="S::sgates@vhb.com::be3cad7d-c0a3-40a0-a8d7-21dbbeabd4c1" providerId="AD"/>
  <p188:author id="{29E57E98-272E-D74E-DAC9-CE9535F496B7}" name="Demond Hazley" initials="DH" userId="S::dhazley@vhb.com::5249d884-fa25-4291-82cd-ad0c7afdb660" providerId="AD"/>
  <p188:author id="{E657869C-ED2A-EF64-880A-6507ABE73FC3}" name="Richardson, Matthew" initials="RM" userId="S::Matthew.Richardson@dot.state.fl.us::6c2ca8a2-38e1-44e3-a4d2-c99e7bbe590f" providerId="AD"/>
  <p188:author id="{A38203B3-EF50-2B47-196A-B34D42292622}" name="Guest User" initials="GU" userId="S::urn:spo:anon#96e37b5db0bed1c218bcbdf3bcfb1da00d8bf310988bc124dc976c5198659b2a::" providerId="AD"/>
  <p188:author id="{CAB9ABBA-AFB3-83BD-A45E-B2539766C416}" name="Donovan Morrell" initials="DM" userId="S::dmorrell@vhb.com::4be19383-1e37-4e87-92a5-e52cfc0ffa2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emond Hazley" initials="DH" lastIdx="18" clrIdx="0">
    <p:extLst>
      <p:ext uri="{19B8F6BF-5375-455C-9EA6-DF929625EA0E}">
        <p15:presenceInfo xmlns:p15="http://schemas.microsoft.com/office/powerpoint/2012/main" userId="S::dhazley@vhb.com::5249d884-fa25-4291-82cd-ad0c7afdb660" providerId="AD"/>
      </p:ext>
    </p:extLst>
  </p:cmAuthor>
  <p:cmAuthor id="2" name="Kevin Freeman" initials="KF" lastIdx="1" clrIdx="1">
    <p:extLst>
      <p:ext uri="{19B8F6BF-5375-455C-9EA6-DF929625EA0E}">
        <p15:presenceInfo xmlns:p15="http://schemas.microsoft.com/office/powerpoint/2012/main" userId="S::kfreeman@vhb.com::63875e85-309e-4989-b9ab-eeefc5916bf0" providerId="AD"/>
      </p:ext>
    </p:extLst>
  </p:cmAuthor>
  <p:cmAuthor id="3" name="Buck, Steven" initials="BS" lastIdx="15" clrIdx="2">
    <p:extLst>
      <p:ext uri="{19B8F6BF-5375-455C-9EA6-DF929625EA0E}">
        <p15:presenceInfo xmlns:p15="http://schemas.microsoft.com/office/powerpoint/2012/main" userId="S::Steven.Buck@dot.state.fl.us::a9a3ee20-55a1-4a8d-8aa5-3fe12bf4b2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9E6"/>
    <a:srgbClr val="153879"/>
    <a:srgbClr val="CFD5EA"/>
    <a:srgbClr val="FFFFFF"/>
    <a:srgbClr val="ED913C"/>
    <a:srgbClr val="EEEFEF"/>
    <a:srgbClr val="903163"/>
    <a:srgbClr val="006600"/>
    <a:srgbClr val="008000"/>
    <a:srgbClr val="0CAF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0EBA0C-AFED-41F9-9DB3-BABBC708A7BE}" v="2" dt="2024-04-01T13:16:09.8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0" autoAdjust="0"/>
    <p:restoredTop sz="96247" autoAdjust="0"/>
  </p:normalViewPr>
  <p:slideViewPr>
    <p:cSldViewPr snapToGrid="0">
      <p:cViewPr varScale="1">
        <p:scale>
          <a:sx n="107" d="100"/>
          <a:sy n="107" d="100"/>
        </p:scale>
        <p:origin x="414" y="102"/>
      </p:cViewPr>
      <p:guideLst>
        <p:guide orient="horz" pos="2184"/>
        <p:guide pos="1752"/>
        <p:guide pos="2016"/>
        <p:guide pos="2448"/>
      </p:guideLst>
    </p:cSldViewPr>
  </p:slideViewPr>
  <p:notesTextViewPr>
    <p:cViewPr>
      <p:scale>
        <a:sx n="100" d="100"/>
        <a:sy n="100" d="100"/>
      </p:scale>
      <p:origin x="0" y="0"/>
    </p:cViewPr>
  </p:notesTextViewPr>
  <p:sorterViewPr>
    <p:cViewPr>
      <p:scale>
        <a:sx n="100" d="100"/>
        <a:sy n="100" d="100"/>
      </p:scale>
      <p:origin x="0" y="-7411"/>
    </p:cViewPr>
  </p:sorterViewPr>
  <p:notesViewPr>
    <p:cSldViewPr snapToGrid="0">
      <p:cViewPr varScale="1">
        <p:scale>
          <a:sx n="82" d="100"/>
          <a:sy n="82" d="100"/>
        </p:scale>
        <p:origin x="3834" y="13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omments/modernComment_331_5BE1D29C.xml><?xml version="1.0" encoding="utf-8"?>
<p188:cmLst xmlns:a="http://schemas.openxmlformats.org/drawingml/2006/main" xmlns:r="http://schemas.openxmlformats.org/officeDocument/2006/relationships" xmlns:p188="http://schemas.microsoft.com/office/powerpoint/2018/8/main">
  <p188:cm id="{BB1AC08F-016A-44A6-96E5-9DB97909E450}" authorId="{53CF7955-BB25-27E5-1AEB-D2D3F681E20C}" status="resolved" created="2026-08-14T13:55:53.315">
    <ac:deMkLst xmlns:ac="http://schemas.microsoft.com/office/drawing/2013/main/command">
      <pc:docMk xmlns:pc="http://schemas.microsoft.com/office/powerpoint/2013/main/command"/>
      <pc:sldMk xmlns:pc="http://schemas.microsoft.com/office/powerpoint/2013/main/command" cId="1541526172" sldId="817"/>
      <ac:picMk id="7" creationId="{2894BD5F-1BD2-26D9-5BDF-6401EDE46EA1}"/>
    </ac:deMkLst>
    <p188:replyLst>
      <p188:reply id="{A9A2E169-0449-4E03-95FF-A279BC10F7DC}" authorId="{9BF94D3A-6208-63F5-2661-11F534C6E7B5}" created="2026-08-17T15:14:57.987">
        <p188:txBody>
          <a:bodyPr/>
          <a:lstStyle/>
          <a:p>
            <a:r>
              <a:rPr lang="en-US"/>
              <a:t>Sent to Cass</a:t>
            </a:r>
          </a:p>
        </p188:txBody>
      </p188:reply>
    </p188:replyLst>
    <p188:txBody>
      <a:bodyPr/>
      <a:lstStyle/>
      <a:p>
        <a:r>
          <a:rPr lang="en-US"/>
          <a:t>Can we get graphical  typical sections</a:t>
        </a:r>
      </a:p>
    </p188:txBody>
  </p188:cm>
  <p188:cm id="{CBFCBB38-6D97-4B3F-81F9-E241FB0677D5}" authorId="{53CF7955-BB25-27E5-1AEB-D2D3F681E20C}" status="resolved" created="2026-08-14T14:02:11.464">
    <pc:sldMkLst xmlns:pc="http://schemas.microsoft.com/office/powerpoint/2013/main/command">
      <pc:docMk/>
      <pc:sldMk cId="1861788305" sldId="802"/>
    </pc:sldMkLst>
    <p188:replyLst>
      <p188:reply id="{C06E6768-F99B-4633-8301-9549BABB4E76}" authorId="{53CF7955-BB25-27E5-1AEB-D2D3F681E20C}" created="2026-08-14T18:05:02.859">
        <p188:txBody>
          <a:bodyPr/>
          <a:lstStyle/>
          <a:p>
            <a:r>
              <a:rPr lang="en-US"/>
              <a:t>Profile changes?</a:t>
            </a:r>
          </a:p>
        </p188:txBody>
      </p188:reply>
      <p188:reply id="{6356C909-71BF-4993-A624-C592B1D6A70E}" authorId="{9BF94D3A-6208-63F5-2661-11F534C6E7B5}" created="2026-08-17T15:03:31.716">
        <p188:txBody>
          <a:bodyPr/>
          <a:lstStyle/>
          <a:p>
            <a:r>
              <a:rPr lang="en-US"/>
              <a:t>Added slide here for Reedy Creek/IC</a:t>
            </a:r>
          </a:p>
        </p188:txBody>
      </p188:reply>
    </p188:replyLst>
    <p188:txBody>
      <a:bodyPr/>
      <a:lstStyle/>
      <a:p>
        <a:r>
          <a:rPr lang="en-US"/>
          <a:t>Lets split into two slides first slide discuss the overview and why and the benefit of doing this. Second slide will focus on the changes to the typical sections. Also need to talk able where these typicals are. Bridge stays the same. Maybe also another slide discussing the typical in intercession city and the opportunities there.</a:t>
        </a:r>
      </a:p>
    </p188:txBody>
  </p188:cm>
  <p188:cm id="{3DB5DA57-52CD-4D2F-90D5-9D112582A823}" authorId="{53CF7955-BB25-27E5-1AEB-D2D3F681E20C}" status="resolved" created="2026-08-19T13:12:35.466" complete="100000">
    <pc:sldMkLst xmlns:pc="http://schemas.microsoft.com/office/powerpoint/2013/main/command">
      <pc:docMk/>
      <pc:sldMk cId="555516145" sldId="812"/>
    </pc:sldMkLst>
    <p188:txBody>
      <a:bodyPr/>
      <a:lstStyle/>
      <a:p>
        <a:r>
          <a:rPr lang="en-US"/>
          <a:t>Separate the 2 and stake the PD&amp;E on top of the updated and discuss the differences</a:t>
        </a:r>
      </a:p>
    </p188:txBody>
  </p188:cm>
</p188:cmLst>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BE38FF-6D51-4E47-A176-DBE4DB9AB314}" type="doc">
      <dgm:prSet loTypeId="urn:microsoft.com/office/officeart/2005/8/layout/process4" loCatId="list" qsTypeId="urn:microsoft.com/office/officeart/2005/8/quickstyle/simple1" qsCatId="simple" csTypeId="urn:microsoft.com/office/officeart/2005/8/colors/accent6_5" csCatId="accent6" phldr="1"/>
      <dgm:spPr/>
      <dgm:t>
        <a:bodyPr/>
        <a:lstStyle/>
        <a:p>
          <a:endParaRPr lang="en-US"/>
        </a:p>
      </dgm:t>
    </dgm:pt>
    <dgm:pt modelId="{02BEFABB-C364-4C9F-9890-AB64D5C738C1}">
      <dgm:prSet phldrT="[Text]" custT="1"/>
      <dgm:spPr/>
      <dgm:t>
        <a:bodyPr/>
        <a:lstStyle/>
        <a:p>
          <a:pPr>
            <a:buFont typeface="Arial" panose="020B0604020202020204" pitchFamily="34" charset="0"/>
            <a:buChar char="•"/>
          </a:pPr>
          <a:r>
            <a:rPr lang="en-US" sz="1800" dirty="0"/>
            <a:t>PD&amp;E Study Overview</a:t>
          </a:r>
        </a:p>
      </dgm:t>
    </dgm:pt>
    <dgm:pt modelId="{9FCF3A27-087E-446E-A841-74DD396D09A4}" type="parTrans" cxnId="{B86912FA-66BB-41DB-8211-DCFEF0EBBF79}">
      <dgm:prSet/>
      <dgm:spPr/>
      <dgm:t>
        <a:bodyPr/>
        <a:lstStyle/>
        <a:p>
          <a:endParaRPr lang="en-US"/>
        </a:p>
      </dgm:t>
    </dgm:pt>
    <dgm:pt modelId="{315C2511-ECA6-4101-A2A2-9C2F184D00C9}" type="sibTrans" cxnId="{B86912FA-66BB-41DB-8211-DCFEF0EBBF79}">
      <dgm:prSet/>
      <dgm:spPr/>
      <dgm:t>
        <a:bodyPr/>
        <a:lstStyle/>
        <a:p>
          <a:endParaRPr lang="en-US"/>
        </a:p>
      </dgm:t>
    </dgm:pt>
    <dgm:pt modelId="{183F95CA-D219-42AE-8A90-E84EAAF1CA26}">
      <dgm:prSet custT="1"/>
      <dgm:spPr/>
      <dgm:t>
        <a:bodyPr/>
        <a:lstStyle/>
        <a:p>
          <a:r>
            <a:rPr lang="en-US" sz="1600" dirty="0"/>
            <a:t>Regional Overview</a:t>
          </a:r>
        </a:p>
      </dgm:t>
    </dgm:pt>
    <dgm:pt modelId="{B0BCC6E3-82EF-4657-AA01-63D34DD8570E}" type="parTrans" cxnId="{69CC704D-9E68-4EAF-BC2C-07A6EE53693B}">
      <dgm:prSet/>
      <dgm:spPr/>
      <dgm:t>
        <a:bodyPr/>
        <a:lstStyle/>
        <a:p>
          <a:endParaRPr lang="en-US"/>
        </a:p>
      </dgm:t>
    </dgm:pt>
    <dgm:pt modelId="{97F47B39-89D5-42D5-BA74-4AE542560A73}" type="sibTrans" cxnId="{69CC704D-9E68-4EAF-BC2C-07A6EE53693B}">
      <dgm:prSet/>
      <dgm:spPr/>
      <dgm:t>
        <a:bodyPr/>
        <a:lstStyle/>
        <a:p>
          <a:endParaRPr lang="en-US"/>
        </a:p>
      </dgm:t>
    </dgm:pt>
    <dgm:pt modelId="{1C6F95D9-452C-48A0-910F-9E5F31042A94}">
      <dgm:prSet custT="1"/>
      <dgm:spPr/>
      <dgm:t>
        <a:bodyPr/>
        <a:lstStyle/>
        <a:p>
          <a:r>
            <a:rPr lang="en-US" sz="1600" dirty="0"/>
            <a:t>PD&amp;E Study Preferred Alternative</a:t>
          </a:r>
        </a:p>
      </dgm:t>
    </dgm:pt>
    <dgm:pt modelId="{23459B6C-98E5-4F4C-A474-5ADA17CC5B2B}" type="parTrans" cxnId="{D8F477A1-723E-4B78-AA3D-DB4879243EE9}">
      <dgm:prSet/>
      <dgm:spPr/>
      <dgm:t>
        <a:bodyPr/>
        <a:lstStyle/>
        <a:p>
          <a:endParaRPr lang="en-US"/>
        </a:p>
      </dgm:t>
    </dgm:pt>
    <dgm:pt modelId="{AA113A62-5D4B-402C-A8D8-CEE1CB357A87}" type="sibTrans" cxnId="{D8F477A1-723E-4B78-AA3D-DB4879243EE9}">
      <dgm:prSet/>
      <dgm:spPr/>
      <dgm:t>
        <a:bodyPr/>
        <a:lstStyle/>
        <a:p>
          <a:endParaRPr lang="en-US"/>
        </a:p>
      </dgm:t>
    </dgm:pt>
    <dgm:pt modelId="{59CB88BF-EE73-4EF1-8FFA-983ECA731D85}">
      <dgm:prSet/>
      <dgm:spPr/>
      <dgm:t>
        <a:bodyPr/>
        <a:lstStyle/>
        <a:p>
          <a:r>
            <a:rPr lang="en-US" dirty="0"/>
            <a:t>Major Environmental Constraints</a:t>
          </a:r>
        </a:p>
      </dgm:t>
    </dgm:pt>
    <dgm:pt modelId="{735527D2-9AD7-49C2-81A9-42733A86555B}" type="parTrans" cxnId="{D1BD99F7-1152-4061-814B-98FB817C0814}">
      <dgm:prSet/>
      <dgm:spPr/>
      <dgm:t>
        <a:bodyPr/>
        <a:lstStyle/>
        <a:p>
          <a:endParaRPr lang="en-US"/>
        </a:p>
      </dgm:t>
    </dgm:pt>
    <dgm:pt modelId="{62416E07-42DC-4CF5-8DB2-60B5B6739AC7}" type="sibTrans" cxnId="{D1BD99F7-1152-4061-814B-98FB817C0814}">
      <dgm:prSet/>
      <dgm:spPr/>
      <dgm:t>
        <a:bodyPr/>
        <a:lstStyle/>
        <a:p>
          <a:endParaRPr lang="en-US"/>
        </a:p>
      </dgm:t>
    </dgm:pt>
    <dgm:pt modelId="{9B56E8DA-B1C7-45C8-BD1C-722B3CE0A8E9}">
      <dgm:prSet/>
      <dgm:spPr/>
      <dgm:t>
        <a:bodyPr/>
        <a:lstStyle/>
        <a:p>
          <a:r>
            <a:rPr lang="en-US" dirty="0"/>
            <a:t>PD&amp;E Commitments</a:t>
          </a:r>
        </a:p>
      </dgm:t>
    </dgm:pt>
    <dgm:pt modelId="{55F6E7FE-9914-42AC-AC7B-CF6AEBA7A750}" type="parTrans" cxnId="{C97AB597-6E2B-4FE3-AAF2-3B757BC9FFE5}">
      <dgm:prSet/>
      <dgm:spPr/>
      <dgm:t>
        <a:bodyPr/>
        <a:lstStyle/>
        <a:p>
          <a:endParaRPr lang="en-US"/>
        </a:p>
      </dgm:t>
    </dgm:pt>
    <dgm:pt modelId="{EA5FB636-B07A-43E5-8F7B-35D02C38616F}" type="sibTrans" cxnId="{C97AB597-6E2B-4FE3-AAF2-3B757BC9FFE5}">
      <dgm:prSet/>
      <dgm:spPr/>
      <dgm:t>
        <a:bodyPr/>
        <a:lstStyle/>
        <a:p>
          <a:endParaRPr lang="en-US"/>
        </a:p>
      </dgm:t>
    </dgm:pt>
    <dgm:pt modelId="{8F582474-1DEE-410D-B26E-9C3FB76627EF}">
      <dgm:prSet/>
      <dgm:spPr/>
      <dgm:t>
        <a:bodyPr/>
        <a:lstStyle/>
        <a:p>
          <a:r>
            <a:rPr lang="en-US" dirty="0"/>
            <a:t>Preferred Alternative Refinement</a:t>
          </a:r>
        </a:p>
      </dgm:t>
    </dgm:pt>
    <dgm:pt modelId="{5DD81F82-32C6-4C08-9613-7FE36803076A}" type="parTrans" cxnId="{CB88CAAD-7672-45A4-8ED3-9C9B443259D0}">
      <dgm:prSet/>
      <dgm:spPr/>
      <dgm:t>
        <a:bodyPr/>
        <a:lstStyle/>
        <a:p>
          <a:endParaRPr lang="en-US"/>
        </a:p>
      </dgm:t>
    </dgm:pt>
    <dgm:pt modelId="{279E92E3-A56B-4174-BEC8-436717BB0979}" type="sibTrans" cxnId="{CB88CAAD-7672-45A4-8ED3-9C9B443259D0}">
      <dgm:prSet/>
      <dgm:spPr/>
      <dgm:t>
        <a:bodyPr/>
        <a:lstStyle/>
        <a:p>
          <a:endParaRPr lang="en-US"/>
        </a:p>
      </dgm:t>
    </dgm:pt>
    <dgm:pt modelId="{94E3CA19-F328-4499-84CD-F35EF47D9616}">
      <dgm:prSet/>
      <dgm:spPr/>
      <dgm:t>
        <a:bodyPr/>
        <a:lstStyle/>
        <a:p>
          <a:r>
            <a:rPr lang="en-US"/>
            <a:t>Public Input </a:t>
          </a:r>
          <a:endParaRPr lang="en-US" dirty="0"/>
        </a:p>
      </dgm:t>
    </dgm:pt>
    <dgm:pt modelId="{A6338E9C-F8B5-4613-A99B-4E67B3BB5FE1}" type="parTrans" cxnId="{1AD9BDE6-586C-4CAA-BDBF-0DBC8BC7092D}">
      <dgm:prSet/>
      <dgm:spPr/>
      <dgm:t>
        <a:bodyPr/>
        <a:lstStyle/>
        <a:p>
          <a:endParaRPr lang="en-US"/>
        </a:p>
      </dgm:t>
    </dgm:pt>
    <dgm:pt modelId="{2C8E1B31-1676-477F-B547-127BFDE3A20C}" type="sibTrans" cxnId="{1AD9BDE6-586C-4CAA-BDBF-0DBC8BC7092D}">
      <dgm:prSet/>
      <dgm:spPr/>
      <dgm:t>
        <a:bodyPr/>
        <a:lstStyle/>
        <a:p>
          <a:endParaRPr lang="en-US"/>
        </a:p>
      </dgm:t>
    </dgm:pt>
    <dgm:pt modelId="{D5B6C463-C210-4CA1-B854-DE3C2098B077}">
      <dgm:prSet/>
      <dgm:spPr/>
      <dgm:t>
        <a:bodyPr/>
        <a:lstStyle/>
        <a:p>
          <a:r>
            <a:rPr lang="en-US"/>
            <a:t>Design Considerations</a:t>
          </a:r>
          <a:endParaRPr lang="en-US" dirty="0"/>
        </a:p>
      </dgm:t>
    </dgm:pt>
    <dgm:pt modelId="{43699E61-A856-4764-8E92-127EBF5CEFA1}" type="parTrans" cxnId="{82D0BE5C-F440-4376-A5E8-F3E83BBA3564}">
      <dgm:prSet/>
      <dgm:spPr/>
      <dgm:t>
        <a:bodyPr/>
        <a:lstStyle/>
        <a:p>
          <a:endParaRPr lang="en-US"/>
        </a:p>
      </dgm:t>
    </dgm:pt>
    <dgm:pt modelId="{2C3A2691-30A1-46DC-A034-AB5CB0274702}" type="sibTrans" cxnId="{82D0BE5C-F440-4376-A5E8-F3E83BBA3564}">
      <dgm:prSet/>
      <dgm:spPr/>
      <dgm:t>
        <a:bodyPr/>
        <a:lstStyle/>
        <a:p>
          <a:endParaRPr lang="en-US"/>
        </a:p>
      </dgm:t>
    </dgm:pt>
    <dgm:pt modelId="{655E9629-B5A5-4E61-89AC-201BCD4520F4}">
      <dgm:prSet/>
      <dgm:spPr/>
      <dgm:t>
        <a:bodyPr/>
        <a:lstStyle/>
        <a:p>
          <a:r>
            <a:rPr lang="en-US"/>
            <a:t>Open Discussion</a:t>
          </a:r>
        </a:p>
      </dgm:t>
    </dgm:pt>
    <dgm:pt modelId="{79F4B120-26E1-42A2-BC1C-17030F337B3B}" type="parTrans" cxnId="{9E584FD3-A75F-43EF-9005-F4EB6C386AF3}">
      <dgm:prSet/>
      <dgm:spPr/>
      <dgm:t>
        <a:bodyPr/>
        <a:lstStyle/>
        <a:p>
          <a:endParaRPr lang="en-US"/>
        </a:p>
      </dgm:t>
    </dgm:pt>
    <dgm:pt modelId="{45F245B7-15A8-4408-8E50-3175AE188C95}" type="sibTrans" cxnId="{9E584FD3-A75F-43EF-9005-F4EB6C386AF3}">
      <dgm:prSet/>
      <dgm:spPr/>
      <dgm:t>
        <a:bodyPr/>
        <a:lstStyle/>
        <a:p>
          <a:endParaRPr lang="en-US"/>
        </a:p>
      </dgm:t>
    </dgm:pt>
    <dgm:pt modelId="{F7E44FCB-2CD2-4607-AC1D-5C5E418A832B}" type="pres">
      <dgm:prSet presAssocID="{5CBE38FF-6D51-4E47-A176-DBE4DB9AB314}" presName="Name0" presStyleCnt="0">
        <dgm:presLayoutVars>
          <dgm:dir/>
          <dgm:animLvl val="lvl"/>
          <dgm:resizeHandles val="exact"/>
        </dgm:presLayoutVars>
      </dgm:prSet>
      <dgm:spPr/>
    </dgm:pt>
    <dgm:pt modelId="{A91CD253-EA9E-4951-82C1-F7F86DA1E369}" type="pres">
      <dgm:prSet presAssocID="{655E9629-B5A5-4E61-89AC-201BCD4520F4}" presName="boxAndChildren" presStyleCnt="0"/>
      <dgm:spPr/>
    </dgm:pt>
    <dgm:pt modelId="{0F9F3DC4-BF59-4958-932E-84D0B6B02396}" type="pres">
      <dgm:prSet presAssocID="{655E9629-B5A5-4E61-89AC-201BCD4520F4}" presName="parentTextBox" presStyleLbl="node1" presStyleIdx="0" presStyleCnt="9"/>
      <dgm:spPr/>
    </dgm:pt>
    <dgm:pt modelId="{13F6C360-62F1-42EF-A206-9D2751E667C0}" type="pres">
      <dgm:prSet presAssocID="{2C3A2691-30A1-46DC-A034-AB5CB0274702}" presName="sp" presStyleCnt="0"/>
      <dgm:spPr/>
    </dgm:pt>
    <dgm:pt modelId="{7C89A5F6-B5C1-4590-A0D9-219DB942D03E}" type="pres">
      <dgm:prSet presAssocID="{D5B6C463-C210-4CA1-B854-DE3C2098B077}" presName="arrowAndChildren" presStyleCnt="0"/>
      <dgm:spPr/>
    </dgm:pt>
    <dgm:pt modelId="{6A3DE6E6-B17B-4126-84BD-651BFCD107F8}" type="pres">
      <dgm:prSet presAssocID="{D5B6C463-C210-4CA1-B854-DE3C2098B077}" presName="parentTextArrow" presStyleLbl="node1" presStyleIdx="1" presStyleCnt="9"/>
      <dgm:spPr/>
    </dgm:pt>
    <dgm:pt modelId="{0DDE5D9A-7A0B-4E7D-92B3-EA9C5F63DAEE}" type="pres">
      <dgm:prSet presAssocID="{2C8E1B31-1676-477F-B547-127BFDE3A20C}" presName="sp" presStyleCnt="0"/>
      <dgm:spPr/>
    </dgm:pt>
    <dgm:pt modelId="{C071B731-DF76-4A40-B799-4BA0E8D5DFA3}" type="pres">
      <dgm:prSet presAssocID="{94E3CA19-F328-4499-84CD-F35EF47D9616}" presName="arrowAndChildren" presStyleCnt="0"/>
      <dgm:spPr/>
    </dgm:pt>
    <dgm:pt modelId="{F36112B2-84E0-4C2C-B075-86AD869AE1D3}" type="pres">
      <dgm:prSet presAssocID="{94E3CA19-F328-4499-84CD-F35EF47D9616}" presName="parentTextArrow" presStyleLbl="node1" presStyleIdx="2" presStyleCnt="9"/>
      <dgm:spPr/>
    </dgm:pt>
    <dgm:pt modelId="{B542F35D-B9DA-4424-A18A-01779A95E4D3}" type="pres">
      <dgm:prSet presAssocID="{279E92E3-A56B-4174-BEC8-436717BB0979}" presName="sp" presStyleCnt="0"/>
      <dgm:spPr/>
    </dgm:pt>
    <dgm:pt modelId="{FE16CC18-BD54-4E7E-86D6-CB409E6BA1B2}" type="pres">
      <dgm:prSet presAssocID="{8F582474-1DEE-410D-B26E-9C3FB76627EF}" presName="arrowAndChildren" presStyleCnt="0"/>
      <dgm:spPr/>
    </dgm:pt>
    <dgm:pt modelId="{6D998B41-ADDB-4B46-A304-155765738485}" type="pres">
      <dgm:prSet presAssocID="{8F582474-1DEE-410D-B26E-9C3FB76627EF}" presName="parentTextArrow" presStyleLbl="node1" presStyleIdx="3" presStyleCnt="9"/>
      <dgm:spPr/>
    </dgm:pt>
    <dgm:pt modelId="{86CAEB4A-DC25-4DB4-AD8C-2EEFD8D1C572}" type="pres">
      <dgm:prSet presAssocID="{EA5FB636-B07A-43E5-8F7B-35D02C38616F}" presName="sp" presStyleCnt="0"/>
      <dgm:spPr/>
    </dgm:pt>
    <dgm:pt modelId="{2E445815-9962-4927-BD2F-4AA5C153B930}" type="pres">
      <dgm:prSet presAssocID="{9B56E8DA-B1C7-45C8-BD1C-722B3CE0A8E9}" presName="arrowAndChildren" presStyleCnt="0"/>
      <dgm:spPr/>
    </dgm:pt>
    <dgm:pt modelId="{9104CDDD-371F-491B-96D5-060EC212E577}" type="pres">
      <dgm:prSet presAssocID="{9B56E8DA-B1C7-45C8-BD1C-722B3CE0A8E9}" presName="parentTextArrow" presStyleLbl="node1" presStyleIdx="4" presStyleCnt="9"/>
      <dgm:spPr/>
    </dgm:pt>
    <dgm:pt modelId="{6BCF76C4-7D22-405C-A40E-F92EC671A1DE}" type="pres">
      <dgm:prSet presAssocID="{62416E07-42DC-4CF5-8DB2-60B5B6739AC7}" presName="sp" presStyleCnt="0"/>
      <dgm:spPr/>
    </dgm:pt>
    <dgm:pt modelId="{840F98A2-96C4-411A-99A5-7F62DD5C7412}" type="pres">
      <dgm:prSet presAssocID="{59CB88BF-EE73-4EF1-8FFA-983ECA731D85}" presName="arrowAndChildren" presStyleCnt="0"/>
      <dgm:spPr/>
    </dgm:pt>
    <dgm:pt modelId="{42CF014A-CBAE-442F-A61C-CB97AE738478}" type="pres">
      <dgm:prSet presAssocID="{59CB88BF-EE73-4EF1-8FFA-983ECA731D85}" presName="parentTextArrow" presStyleLbl="node1" presStyleIdx="5" presStyleCnt="9"/>
      <dgm:spPr/>
    </dgm:pt>
    <dgm:pt modelId="{6CEEDCDD-B6D3-4353-A23E-7F9A4B3263D0}" type="pres">
      <dgm:prSet presAssocID="{AA113A62-5D4B-402C-A8D8-CEE1CB357A87}" presName="sp" presStyleCnt="0"/>
      <dgm:spPr/>
    </dgm:pt>
    <dgm:pt modelId="{DB4168DC-F14D-428E-B798-63D5AF2642C6}" type="pres">
      <dgm:prSet presAssocID="{1C6F95D9-452C-48A0-910F-9E5F31042A94}" presName="arrowAndChildren" presStyleCnt="0"/>
      <dgm:spPr/>
    </dgm:pt>
    <dgm:pt modelId="{59602631-17EE-464C-AB87-D1ACC5C3CC50}" type="pres">
      <dgm:prSet presAssocID="{1C6F95D9-452C-48A0-910F-9E5F31042A94}" presName="parentTextArrow" presStyleLbl="node1" presStyleIdx="6" presStyleCnt="9"/>
      <dgm:spPr/>
    </dgm:pt>
    <dgm:pt modelId="{B991A2E2-900D-43F2-B7C0-C9F06024BB90}" type="pres">
      <dgm:prSet presAssocID="{97F47B39-89D5-42D5-BA74-4AE542560A73}" presName="sp" presStyleCnt="0"/>
      <dgm:spPr/>
    </dgm:pt>
    <dgm:pt modelId="{53F9D2A9-ED7B-4261-A707-A785BF88F697}" type="pres">
      <dgm:prSet presAssocID="{183F95CA-D219-42AE-8A90-E84EAAF1CA26}" presName="arrowAndChildren" presStyleCnt="0"/>
      <dgm:spPr/>
    </dgm:pt>
    <dgm:pt modelId="{5C2818D6-39A8-45CF-8C50-32E182B26FBB}" type="pres">
      <dgm:prSet presAssocID="{183F95CA-D219-42AE-8A90-E84EAAF1CA26}" presName="parentTextArrow" presStyleLbl="node1" presStyleIdx="7" presStyleCnt="9"/>
      <dgm:spPr/>
    </dgm:pt>
    <dgm:pt modelId="{AB10ABE8-1212-495A-B8DB-863BF0CD07C7}" type="pres">
      <dgm:prSet presAssocID="{315C2511-ECA6-4101-A2A2-9C2F184D00C9}" presName="sp" presStyleCnt="0"/>
      <dgm:spPr/>
    </dgm:pt>
    <dgm:pt modelId="{466F8454-23B0-4CB0-9C83-95151CCB3983}" type="pres">
      <dgm:prSet presAssocID="{02BEFABB-C364-4C9F-9890-AB64D5C738C1}" presName="arrowAndChildren" presStyleCnt="0"/>
      <dgm:spPr/>
    </dgm:pt>
    <dgm:pt modelId="{E4578EC6-C31D-462D-A42E-63C4B512338A}" type="pres">
      <dgm:prSet presAssocID="{02BEFABB-C364-4C9F-9890-AB64D5C738C1}" presName="parentTextArrow" presStyleLbl="node1" presStyleIdx="8" presStyleCnt="9" custLinFactNeighborY="1273"/>
      <dgm:spPr/>
    </dgm:pt>
  </dgm:ptLst>
  <dgm:cxnLst>
    <dgm:cxn modelId="{6E960B05-B1E2-45EA-B416-C24439E845F1}" type="presOf" srcId="{183F95CA-D219-42AE-8A90-E84EAAF1CA26}" destId="{5C2818D6-39A8-45CF-8C50-32E182B26FBB}" srcOrd="0" destOrd="0" presId="urn:microsoft.com/office/officeart/2005/8/layout/process4"/>
    <dgm:cxn modelId="{303FEE27-FE21-4031-A40B-AC59FC4AAAC9}" type="presOf" srcId="{5CBE38FF-6D51-4E47-A176-DBE4DB9AB314}" destId="{F7E44FCB-2CD2-4607-AC1D-5C5E418A832B}" srcOrd="0" destOrd="0" presId="urn:microsoft.com/office/officeart/2005/8/layout/process4"/>
    <dgm:cxn modelId="{67004A2E-D6DB-4471-8C72-C36674DB231A}" type="presOf" srcId="{1C6F95D9-452C-48A0-910F-9E5F31042A94}" destId="{59602631-17EE-464C-AB87-D1ACC5C3CC50}" srcOrd="0" destOrd="0" presId="urn:microsoft.com/office/officeart/2005/8/layout/process4"/>
    <dgm:cxn modelId="{F5558F2F-1A44-4E53-927F-20DE1576DF3D}" type="presOf" srcId="{94E3CA19-F328-4499-84CD-F35EF47D9616}" destId="{F36112B2-84E0-4C2C-B075-86AD869AE1D3}" srcOrd="0" destOrd="0" presId="urn:microsoft.com/office/officeart/2005/8/layout/process4"/>
    <dgm:cxn modelId="{1648D33F-9A78-4CF0-98A6-C302E63542D6}" type="presOf" srcId="{02BEFABB-C364-4C9F-9890-AB64D5C738C1}" destId="{E4578EC6-C31D-462D-A42E-63C4B512338A}" srcOrd="0" destOrd="0" presId="urn:microsoft.com/office/officeart/2005/8/layout/process4"/>
    <dgm:cxn modelId="{82D0BE5C-F440-4376-A5E8-F3E83BBA3564}" srcId="{5CBE38FF-6D51-4E47-A176-DBE4DB9AB314}" destId="{D5B6C463-C210-4CA1-B854-DE3C2098B077}" srcOrd="7" destOrd="0" parTransId="{43699E61-A856-4764-8E92-127EBF5CEFA1}" sibTransId="{2C3A2691-30A1-46DC-A034-AB5CB0274702}"/>
    <dgm:cxn modelId="{5E76FD69-5F17-43B2-BF05-6E956DF39E95}" type="presOf" srcId="{655E9629-B5A5-4E61-89AC-201BCD4520F4}" destId="{0F9F3DC4-BF59-4958-932E-84D0B6B02396}" srcOrd="0" destOrd="0" presId="urn:microsoft.com/office/officeart/2005/8/layout/process4"/>
    <dgm:cxn modelId="{BF99FB6A-B8E7-4FC9-9FB4-2D3D972E050B}" type="presOf" srcId="{9B56E8DA-B1C7-45C8-BD1C-722B3CE0A8E9}" destId="{9104CDDD-371F-491B-96D5-060EC212E577}" srcOrd="0" destOrd="0" presId="urn:microsoft.com/office/officeart/2005/8/layout/process4"/>
    <dgm:cxn modelId="{48FBF86B-E7AF-4477-9B81-8548673700F8}" type="presOf" srcId="{8F582474-1DEE-410D-B26E-9C3FB76627EF}" destId="{6D998B41-ADDB-4B46-A304-155765738485}" srcOrd="0" destOrd="0" presId="urn:microsoft.com/office/officeart/2005/8/layout/process4"/>
    <dgm:cxn modelId="{69CC704D-9E68-4EAF-BC2C-07A6EE53693B}" srcId="{5CBE38FF-6D51-4E47-A176-DBE4DB9AB314}" destId="{183F95CA-D219-42AE-8A90-E84EAAF1CA26}" srcOrd="1" destOrd="0" parTransId="{B0BCC6E3-82EF-4657-AA01-63D34DD8570E}" sibTransId="{97F47B39-89D5-42D5-BA74-4AE542560A73}"/>
    <dgm:cxn modelId="{B0BFC07F-2ED9-47A5-B22A-ECDDFC226BD3}" type="presOf" srcId="{D5B6C463-C210-4CA1-B854-DE3C2098B077}" destId="{6A3DE6E6-B17B-4126-84BD-651BFCD107F8}" srcOrd="0" destOrd="0" presId="urn:microsoft.com/office/officeart/2005/8/layout/process4"/>
    <dgm:cxn modelId="{C97AB597-6E2B-4FE3-AAF2-3B757BC9FFE5}" srcId="{5CBE38FF-6D51-4E47-A176-DBE4DB9AB314}" destId="{9B56E8DA-B1C7-45C8-BD1C-722B3CE0A8E9}" srcOrd="4" destOrd="0" parTransId="{55F6E7FE-9914-42AC-AC7B-CF6AEBA7A750}" sibTransId="{EA5FB636-B07A-43E5-8F7B-35D02C38616F}"/>
    <dgm:cxn modelId="{D8F477A1-723E-4B78-AA3D-DB4879243EE9}" srcId="{5CBE38FF-6D51-4E47-A176-DBE4DB9AB314}" destId="{1C6F95D9-452C-48A0-910F-9E5F31042A94}" srcOrd="2" destOrd="0" parTransId="{23459B6C-98E5-4F4C-A474-5ADA17CC5B2B}" sibTransId="{AA113A62-5D4B-402C-A8D8-CEE1CB357A87}"/>
    <dgm:cxn modelId="{CB88CAAD-7672-45A4-8ED3-9C9B443259D0}" srcId="{5CBE38FF-6D51-4E47-A176-DBE4DB9AB314}" destId="{8F582474-1DEE-410D-B26E-9C3FB76627EF}" srcOrd="5" destOrd="0" parTransId="{5DD81F82-32C6-4C08-9613-7FE36803076A}" sibTransId="{279E92E3-A56B-4174-BEC8-436717BB0979}"/>
    <dgm:cxn modelId="{9E584FD3-A75F-43EF-9005-F4EB6C386AF3}" srcId="{5CBE38FF-6D51-4E47-A176-DBE4DB9AB314}" destId="{655E9629-B5A5-4E61-89AC-201BCD4520F4}" srcOrd="8" destOrd="0" parTransId="{79F4B120-26E1-42A2-BC1C-17030F337B3B}" sibTransId="{45F245B7-15A8-4408-8E50-3175AE188C95}"/>
    <dgm:cxn modelId="{5C85F5DF-27FF-4ACB-90D0-DF5F428EDB15}" type="presOf" srcId="{59CB88BF-EE73-4EF1-8FFA-983ECA731D85}" destId="{42CF014A-CBAE-442F-A61C-CB97AE738478}" srcOrd="0" destOrd="0" presId="urn:microsoft.com/office/officeart/2005/8/layout/process4"/>
    <dgm:cxn modelId="{1AD9BDE6-586C-4CAA-BDBF-0DBC8BC7092D}" srcId="{5CBE38FF-6D51-4E47-A176-DBE4DB9AB314}" destId="{94E3CA19-F328-4499-84CD-F35EF47D9616}" srcOrd="6" destOrd="0" parTransId="{A6338E9C-F8B5-4613-A99B-4E67B3BB5FE1}" sibTransId="{2C8E1B31-1676-477F-B547-127BFDE3A20C}"/>
    <dgm:cxn modelId="{D1BD99F7-1152-4061-814B-98FB817C0814}" srcId="{5CBE38FF-6D51-4E47-A176-DBE4DB9AB314}" destId="{59CB88BF-EE73-4EF1-8FFA-983ECA731D85}" srcOrd="3" destOrd="0" parTransId="{735527D2-9AD7-49C2-81A9-42733A86555B}" sibTransId="{62416E07-42DC-4CF5-8DB2-60B5B6739AC7}"/>
    <dgm:cxn modelId="{B86912FA-66BB-41DB-8211-DCFEF0EBBF79}" srcId="{5CBE38FF-6D51-4E47-A176-DBE4DB9AB314}" destId="{02BEFABB-C364-4C9F-9890-AB64D5C738C1}" srcOrd="0" destOrd="0" parTransId="{9FCF3A27-087E-446E-A841-74DD396D09A4}" sibTransId="{315C2511-ECA6-4101-A2A2-9C2F184D00C9}"/>
    <dgm:cxn modelId="{4385D4DE-E5AA-4A62-B4F7-489ED44595B9}" type="presParOf" srcId="{F7E44FCB-2CD2-4607-AC1D-5C5E418A832B}" destId="{A91CD253-EA9E-4951-82C1-F7F86DA1E369}" srcOrd="0" destOrd="0" presId="urn:microsoft.com/office/officeart/2005/8/layout/process4"/>
    <dgm:cxn modelId="{622CDD8F-375F-496B-BD6E-0EA8E59FE8C8}" type="presParOf" srcId="{A91CD253-EA9E-4951-82C1-F7F86DA1E369}" destId="{0F9F3DC4-BF59-4958-932E-84D0B6B02396}" srcOrd="0" destOrd="0" presId="urn:microsoft.com/office/officeart/2005/8/layout/process4"/>
    <dgm:cxn modelId="{D022B6F2-5A87-4698-9078-4A4D0E1F0D43}" type="presParOf" srcId="{F7E44FCB-2CD2-4607-AC1D-5C5E418A832B}" destId="{13F6C360-62F1-42EF-A206-9D2751E667C0}" srcOrd="1" destOrd="0" presId="urn:microsoft.com/office/officeart/2005/8/layout/process4"/>
    <dgm:cxn modelId="{388C06BE-99F3-40AD-A153-A85AE4B79277}" type="presParOf" srcId="{F7E44FCB-2CD2-4607-AC1D-5C5E418A832B}" destId="{7C89A5F6-B5C1-4590-A0D9-219DB942D03E}" srcOrd="2" destOrd="0" presId="urn:microsoft.com/office/officeart/2005/8/layout/process4"/>
    <dgm:cxn modelId="{397FB723-599B-48F5-BDC3-0ED8527025FE}" type="presParOf" srcId="{7C89A5F6-B5C1-4590-A0D9-219DB942D03E}" destId="{6A3DE6E6-B17B-4126-84BD-651BFCD107F8}" srcOrd="0" destOrd="0" presId="urn:microsoft.com/office/officeart/2005/8/layout/process4"/>
    <dgm:cxn modelId="{9355FF0C-2B3B-4FF2-8D06-0F62DC4A95B9}" type="presParOf" srcId="{F7E44FCB-2CD2-4607-AC1D-5C5E418A832B}" destId="{0DDE5D9A-7A0B-4E7D-92B3-EA9C5F63DAEE}" srcOrd="3" destOrd="0" presId="urn:microsoft.com/office/officeart/2005/8/layout/process4"/>
    <dgm:cxn modelId="{4F043C44-F1E3-4D56-A8E2-E3B85260C488}" type="presParOf" srcId="{F7E44FCB-2CD2-4607-AC1D-5C5E418A832B}" destId="{C071B731-DF76-4A40-B799-4BA0E8D5DFA3}" srcOrd="4" destOrd="0" presId="urn:microsoft.com/office/officeart/2005/8/layout/process4"/>
    <dgm:cxn modelId="{97360164-5227-423B-A34B-290695FC764F}" type="presParOf" srcId="{C071B731-DF76-4A40-B799-4BA0E8D5DFA3}" destId="{F36112B2-84E0-4C2C-B075-86AD869AE1D3}" srcOrd="0" destOrd="0" presId="urn:microsoft.com/office/officeart/2005/8/layout/process4"/>
    <dgm:cxn modelId="{16193BC8-FC6B-44E8-B0BE-9FC565810380}" type="presParOf" srcId="{F7E44FCB-2CD2-4607-AC1D-5C5E418A832B}" destId="{B542F35D-B9DA-4424-A18A-01779A95E4D3}" srcOrd="5" destOrd="0" presId="urn:microsoft.com/office/officeart/2005/8/layout/process4"/>
    <dgm:cxn modelId="{1C60D5C4-998D-4001-ACA1-8774CF8E9F73}" type="presParOf" srcId="{F7E44FCB-2CD2-4607-AC1D-5C5E418A832B}" destId="{FE16CC18-BD54-4E7E-86D6-CB409E6BA1B2}" srcOrd="6" destOrd="0" presId="urn:microsoft.com/office/officeart/2005/8/layout/process4"/>
    <dgm:cxn modelId="{CA2DF364-2BC1-473C-B381-CE593D63D1D6}" type="presParOf" srcId="{FE16CC18-BD54-4E7E-86D6-CB409E6BA1B2}" destId="{6D998B41-ADDB-4B46-A304-155765738485}" srcOrd="0" destOrd="0" presId="urn:microsoft.com/office/officeart/2005/8/layout/process4"/>
    <dgm:cxn modelId="{C760EF57-58C8-44F9-98E8-EFB69E20D3F2}" type="presParOf" srcId="{F7E44FCB-2CD2-4607-AC1D-5C5E418A832B}" destId="{86CAEB4A-DC25-4DB4-AD8C-2EEFD8D1C572}" srcOrd="7" destOrd="0" presId="urn:microsoft.com/office/officeart/2005/8/layout/process4"/>
    <dgm:cxn modelId="{1EDB0EC4-594F-44B1-B970-45765D69BB58}" type="presParOf" srcId="{F7E44FCB-2CD2-4607-AC1D-5C5E418A832B}" destId="{2E445815-9962-4927-BD2F-4AA5C153B930}" srcOrd="8" destOrd="0" presId="urn:microsoft.com/office/officeart/2005/8/layout/process4"/>
    <dgm:cxn modelId="{33AD3641-6EB7-4323-93FE-5CB7C3247020}" type="presParOf" srcId="{2E445815-9962-4927-BD2F-4AA5C153B930}" destId="{9104CDDD-371F-491B-96D5-060EC212E577}" srcOrd="0" destOrd="0" presId="urn:microsoft.com/office/officeart/2005/8/layout/process4"/>
    <dgm:cxn modelId="{AD407FA7-17BE-423E-9261-BEC00591A7D7}" type="presParOf" srcId="{F7E44FCB-2CD2-4607-AC1D-5C5E418A832B}" destId="{6BCF76C4-7D22-405C-A40E-F92EC671A1DE}" srcOrd="9" destOrd="0" presId="urn:microsoft.com/office/officeart/2005/8/layout/process4"/>
    <dgm:cxn modelId="{3FE19EF2-DE41-4361-9FF1-A9AFEE55D37D}" type="presParOf" srcId="{F7E44FCB-2CD2-4607-AC1D-5C5E418A832B}" destId="{840F98A2-96C4-411A-99A5-7F62DD5C7412}" srcOrd="10" destOrd="0" presId="urn:microsoft.com/office/officeart/2005/8/layout/process4"/>
    <dgm:cxn modelId="{B02C7ECC-7818-4AF6-B206-DB3417915F78}" type="presParOf" srcId="{840F98A2-96C4-411A-99A5-7F62DD5C7412}" destId="{42CF014A-CBAE-442F-A61C-CB97AE738478}" srcOrd="0" destOrd="0" presId="urn:microsoft.com/office/officeart/2005/8/layout/process4"/>
    <dgm:cxn modelId="{FDA3BA64-692B-49BD-A800-487EBCD29290}" type="presParOf" srcId="{F7E44FCB-2CD2-4607-AC1D-5C5E418A832B}" destId="{6CEEDCDD-B6D3-4353-A23E-7F9A4B3263D0}" srcOrd="11" destOrd="0" presId="urn:microsoft.com/office/officeart/2005/8/layout/process4"/>
    <dgm:cxn modelId="{AC6C72E7-834D-41DF-94B2-6CAD9E21C326}" type="presParOf" srcId="{F7E44FCB-2CD2-4607-AC1D-5C5E418A832B}" destId="{DB4168DC-F14D-428E-B798-63D5AF2642C6}" srcOrd="12" destOrd="0" presId="urn:microsoft.com/office/officeart/2005/8/layout/process4"/>
    <dgm:cxn modelId="{1368B52A-EC74-4F7B-B265-4F2B62DD5612}" type="presParOf" srcId="{DB4168DC-F14D-428E-B798-63D5AF2642C6}" destId="{59602631-17EE-464C-AB87-D1ACC5C3CC50}" srcOrd="0" destOrd="0" presId="urn:microsoft.com/office/officeart/2005/8/layout/process4"/>
    <dgm:cxn modelId="{9EFBFBD3-9ED8-467B-B759-D50B593504DA}" type="presParOf" srcId="{F7E44FCB-2CD2-4607-AC1D-5C5E418A832B}" destId="{B991A2E2-900D-43F2-B7C0-C9F06024BB90}" srcOrd="13" destOrd="0" presId="urn:microsoft.com/office/officeart/2005/8/layout/process4"/>
    <dgm:cxn modelId="{2552E3A4-025D-45EC-BD63-8AAFC821C9A5}" type="presParOf" srcId="{F7E44FCB-2CD2-4607-AC1D-5C5E418A832B}" destId="{53F9D2A9-ED7B-4261-A707-A785BF88F697}" srcOrd="14" destOrd="0" presId="urn:microsoft.com/office/officeart/2005/8/layout/process4"/>
    <dgm:cxn modelId="{19824B29-6933-4393-BA9F-9FEEF6794184}" type="presParOf" srcId="{53F9D2A9-ED7B-4261-A707-A785BF88F697}" destId="{5C2818D6-39A8-45CF-8C50-32E182B26FBB}" srcOrd="0" destOrd="0" presId="urn:microsoft.com/office/officeart/2005/8/layout/process4"/>
    <dgm:cxn modelId="{F4F36A5D-DE4D-4843-AB7C-CE976E45FB13}" type="presParOf" srcId="{F7E44FCB-2CD2-4607-AC1D-5C5E418A832B}" destId="{AB10ABE8-1212-495A-B8DB-863BF0CD07C7}" srcOrd="15" destOrd="0" presId="urn:microsoft.com/office/officeart/2005/8/layout/process4"/>
    <dgm:cxn modelId="{8F39275F-E7A7-4864-A1BE-45B0FE88F1CB}" type="presParOf" srcId="{F7E44FCB-2CD2-4607-AC1D-5C5E418A832B}" destId="{466F8454-23B0-4CB0-9C83-95151CCB3983}" srcOrd="16" destOrd="0" presId="urn:microsoft.com/office/officeart/2005/8/layout/process4"/>
    <dgm:cxn modelId="{BAFC0DF7-89BC-4F12-B855-D68D58241A97}" type="presParOf" srcId="{466F8454-23B0-4CB0-9C83-95151CCB3983}" destId="{E4578EC6-C31D-462D-A42E-63C4B512338A}"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9F3DC4-BF59-4958-932E-84D0B6B02396}">
      <dsp:nvSpPr>
        <dsp:cNvPr id="0" name=""/>
        <dsp:cNvSpPr/>
      </dsp:nvSpPr>
      <dsp:spPr>
        <a:xfrm>
          <a:off x="0" y="5386112"/>
          <a:ext cx="6290309" cy="441926"/>
        </a:xfrm>
        <a:prstGeom prst="rect">
          <a:avLst/>
        </a:prstGeom>
        <a:solidFill>
          <a:schemeClr val="accent6">
            <a:alpha val="9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Open Discussion</a:t>
          </a:r>
        </a:p>
      </dsp:txBody>
      <dsp:txXfrm>
        <a:off x="0" y="5386112"/>
        <a:ext cx="6290309" cy="441926"/>
      </dsp:txXfrm>
    </dsp:sp>
    <dsp:sp modelId="{6A3DE6E6-B17B-4126-84BD-651BFCD107F8}">
      <dsp:nvSpPr>
        <dsp:cNvPr id="0" name=""/>
        <dsp:cNvSpPr/>
      </dsp:nvSpPr>
      <dsp:spPr>
        <a:xfrm rot="10800000">
          <a:off x="0" y="4713059"/>
          <a:ext cx="6290309" cy="679682"/>
        </a:xfrm>
        <a:prstGeom prst="upArrowCallout">
          <a:avLst/>
        </a:prstGeom>
        <a:solidFill>
          <a:schemeClr val="accent6">
            <a:alpha val="90000"/>
            <a:hueOff val="0"/>
            <a:satOff val="0"/>
            <a:lumOff val="0"/>
            <a:alphaOff val="-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Design Considerations</a:t>
          </a:r>
          <a:endParaRPr lang="en-US" sz="1600" kern="1200" dirty="0"/>
        </a:p>
      </dsp:txBody>
      <dsp:txXfrm rot="10800000">
        <a:off x="0" y="4713059"/>
        <a:ext cx="6290309" cy="441637"/>
      </dsp:txXfrm>
    </dsp:sp>
    <dsp:sp modelId="{F36112B2-84E0-4C2C-B075-86AD869AE1D3}">
      <dsp:nvSpPr>
        <dsp:cNvPr id="0" name=""/>
        <dsp:cNvSpPr/>
      </dsp:nvSpPr>
      <dsp:spPr>
        <a:xfrm rot="10800000">
          <a:off x="0" y="4040005"/>
          <a:ext cx="6290309" cy="679682"/>
        </a:xfrm>
        <a:prstGeom prst="upArrowCallout">
          <a:avLst/>
        </a:prstGeom>
        <a:solidFill>
          <a:schemeClr val="accent6">
            <a:alpha val="90000"/>
            <a:hueOff val="0"/>
            <a:satOff val="0"/>
            <a:lumOff val="0"/>
            <a:alphaOff val="-1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Public Input </a:t>
          </a:r>
          <a:endParaRPr lang="en-US" sz="1600" kern="1200" dirty="0"/>
        </a:p>
      </dsp:txBody>
      <dsp:txXfrm rot="10800000">
        <a:off x="0" y="4040005"/>
        <a:ext cx="6290309" cy="441637"/>
      </dsp:txXfrm>
    </dsp:sp>
    <dsp:sp modelId="{6D998B41-ADDB-4B46-A304-155765738485}">
      <dsp:nvSpPr>
        <dsp:cNvPr id="0" name=""/>
        <dsp:cNvSpPr/>
      </dsp:nvSpPr>
      <dsp:spPr>
        <a:xfrm rot="10800000">
          <a:off x="0" y="3366952"/>
          <a:ext cx="6290309" cy="679682"/>
        </a:xfrm>
        <a:prstGeom prst="upArrowCallout">
          <a:avLst/>
        </a:prstGeom>
        <a:solidFill>
          <a:schemeClr val="accent6">
            <a:alpha val="90000"/>
            <a:hueOff val="0"/>
            <a:satOff val="0"/>
            <a:lumOff val="0"/>
            <a:alphaOff val="-1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Preferred Alternative Refinement</a:t>
          </a:r>
        </a:p>
      </dsp:txBody>
      <dsp:txXfrm rot="10800000">
        <a:off x="0" y="3366952"/>
        <a:ext cx="6290309" cy="441637"/>
      </dsp:txXfrm>
    </dsp:sp>
    <dsp:sp modelId="{9104CDDD-371F-491B-96D5-060EC212E577}">
      <dsp:nvSpPr>
        <dsp:cNvPr id="0" name=""/>
        <dsp:cNvSpPr/>
      </dsp:nvSpPr>
      <dsp:spPr>
        <a:xfrm rot="10800000">
          <a:off x="0" y="2693898"/>
          <a:ext cx="6290309" cy="679682"/>
        </a:xfrm>
        <a:prstGeom prst="upArrowCallout">
          <a:avLst/>
        </a:prstGeom>
        <a:solidFill>
          <a:schemeClr val="accent6">
            <a:alpha val="90000"/>
            <a:hueOff val="0"/>
            <a:satOff val="0"/>
            <a:lumOff val="0"/>
            <a:alphaOff val="-2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PD&amp;E Commitments</a:t>
          </a:r>
        </a:p>
      </dsp:txBody>
      <dsp:txXfrm rot="10800000">
        <a:off x="0" y="2693898"/>
        <a:ext cx="6290309" cy="441637"/>
      </dsp:txXfrm>
    </dsp:sp>
    <dsp:sp modelId="{42CF014A-CBAE-442F-A61C-CB97AE738478}">
      <dsp:nvSpPr>
        <dsp:cNvPr id="0" name=""/>
        <dsp:cNvSpPr/>
      </dsp:nvSpPr>
      <dsp:spPr>
        <a:xfrm rot="10800000">
          <a:off x="0" y="2020845"/>
          <a:ext cx="6290309" cy="679682"/>
        </a:xfrm>
        <a:prstGeom prst="upArrowCallout">
          <a:avLst/>
        </a:prstGeom>
        <a:solidFill>
          <a:schemeClr val="accent6">
            <a:alpha val="90000"/>
            <a:hueOff val="0"/>
            <a:satOff val="0"/>
            <a:lumOff val="0"/>
            <a:alphaOff val="-2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Major Environmental Constraints</a:t>
          </a:r>
        </a:p>
      </dsp:txBody>
      <dsp:txXfrm rot="10800000">
        <a:off x="0" y="2020845"/>
        <a:ext cx="6290309" cy="441637"/>
      </dsp:txXfrm>
    </dsp:sp>
    <dsp:sp modelId="{59602631-17EE-464C-AB87-D1ACC5C3CC50}">
      <dsp:nvSpPr>
        <dsp:cNvPr id="0" name=""/>
        <dsp:cNvSpPr/>
      </dsp:nvSpPr>
      <dsp:spPr>
        <a:xfrm rot="10800000">
          <a:off x="0" y="1347792"/>
          <a:ext cx="6290309" cy="679682"/>
        </a:xfrm>
        <a:prstGeom prst="upArrowCallout">
          <a:avLst/>
        </a:prstGeom>
        <a:solidFill>
          <a:schemeClr val="accent6">
            <a:alpha val="90000"/>
            <a:hueOff val="0"/>
            <a:satOff val="0"/>
            <a:lumOff val="0"/>
            <a:alphaOff val="-3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PD&amp;E Study Preferred Alternative</a:t>
          </a:r>
        </a:p>
      </dsp:txBody>
      <dsp:txXfrm rot="10800000">
        <a:off x="0" y="1347792"/>
        <a:ext cx="6290309" cy="441637"/>
      </dsp:txXfrm>
    </dsp:sp>
    <dsp:sp modelId="{5C2818D6-39A8-45CF-8C50-32E182B26FBB}">
      <dsp:nvSpPr>
        <dsp:cNvPr id="0" name=""/>
        <dsp:cNvSpPr/>
      </dsp:nvSpPr>
      <dsp:spPr>
        <a:xfrm rot="10800000">
          <a:off x="0" y="674738"/>
          <a:ext cx="6290309" cy="679682"/>
        </a:xfrm>
        <a:prstGeom prst="upArrowCallout">
          <a:avLst/>
        </a:prstGeom>
        <a:solidFill>
          <a:schemeClr val="accent6">
            <a:alpha val="90000"/>
            <a:hueOff val="0"/>
            <a:satOff val="0"/>
            <a:lumOff val="0"/>
            <a:alphaOff val="-3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Regional Overview</a:t>
          </a:r>
        </a:p>
      </dsp:txBody>
      <dsp:txXfrm rot="10800000">
        <a:off x="0" y="674738"/>
        <a:ext cx="6290309" cy="441637"/>
      </dsp:txXfrm>
    </dsp:sp>
    <dsp:sp modelId="{E4578EC6-C31D-462D-A42E-63C4B512338A}">
      <dsp:nvSpPr>
        <dsp:cNvPr id="0" name=""/>
        <dsp:cNvSpPr/>
      </dsp:nvSpPr>
      <dsp:spPr>
        <a:xfrm rot="10800000">
          <a:off x="0" y="10337"/>
          <a:ext cx="6290309" cy="679682"/>
        </a:xfrm>
        <a:prstGeom prst="upArrowCallout">
          <a:avLst/>
        </a:prstGeom>
        <a:solidFill>
          <a:schemeClr val="accent6">
            <a:alpha val="90000"/>
            <a:hueOff val="0"/>
            <a:satOff val="0"/>
            <a:lumOff val="0"/>
            <a:alphaOff val="-4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Font typeface="Arial" panose="020B0604020202020204" pitchFamily="34" charset="0"/>
            <a:buNone/>
          </a:pPr>
          <a:r>
            <a:rPr lang="en-US" sz="1800" kern="1200" dirty="0"/>
            <a:t>PD&amp;E Study Overview</a:t>
          </a:r>
        </a:p>
      </dsp:txBody>
      <dsp:txXfrm rot="10800000">
        <a:off x="0" y="10337"/>
        <a:ext cx="6290309" cy="441637"/>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4CE147-022C-49F9-AB27-BF3BF71CC1D8}"/>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r>
              <a:rPr lang="en-US"/>
              <a:t>Sample Slides and Scripts</a:t>
            </a:r>
          </a:p>
        </p:txBody>
      </p:sp>
      <p:sp>
        <p:nvSpPr>
          <p:cNvPr id="3" name="Date Placeholder 2">
            <a:extLst>
              <a:ext uri="{FF2B5EF4-FFF2-40B4-BE49-F238E27FC236}">
                <a16:creationId xmlns:a16="http://schemas.microsoft.com/office/drawing/2014/main" id="{22284067-62BE-4C25-B9D5-7D4CBC114B35}"/>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E955B734-8903-457D-ABC3-AD6C05A39494}" type="datetimeFigureOut">
              <a:rPr lang="en-US" smtClean="0"/>
              <a:t>9/8/2026</a:t>
            </a:fld>
            <a:endParaRPr lang="en-US"/>
          </a:p>
        </p:txBody>
      </p:sp>
      <p:sp>
        <p:nvSpPr>
          <p:cNvPr id="4" name="Footer Placeholder 3">
            <a:extLst>
              <a:ext uri="{FF2B5EF4-FFF2-40B4-BE49-F238E27FC236}">
                <a16:creationId xmlns:a16="http://schemas.microsoft.com/office/drawing/2014/main" id="{5708E1B3-A585-4FE6-B985-440CCE9A3EF9}"/>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r>
              <a:rPr lang="en-US"/>
              <a:t>Hybrid/Virtual Public meetings/meetings</a:t>
            </a:r>
          </a:p>
        </p:txBody>
      </p:sp>
      <p:sp>
        <p:nvSpPr>
          <p:cNvPr id="5" name="Slide Number Placeholder 4">
            <a:extLst>
              <a:ext uri="{FF2B5EF4-FFF2-40B4-BE49-F238E27FC236}">
                <a16:creationId xmlns:a16="http://schemas.microsoft.com/office/drawing/2014/main" id="{DB763628-EE07-4D03-A2D7-F88B16290F79}"/>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4B110BBE-EE38-451A-B1C8-B5CF8635FB5E}" type="slidenum">
              <a:rPr lang="en-US" smtClean="0"/>
              <a:t>‹#›</a:t>
            </a:fld>
            <a:endParaRPr lang="en-US"/>
          </a:p>
        </p:txBody>
      </p:sp>
    </p:spTree>
    <p:extLst>
      <p:ext uri="{BB962C8B-B14F-4D97-AF65-F5344CB8AC3E}">
        <p14:creationId xmlns:p14="http://schemas.microsoft.com/office/powerpoint/2010/main" val="4255017229"/>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r>
              <a:rPr lang="en-US"/>
              <a:t>Sample Slides and Scripts</a:t>
            </a:r>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41A8FD38-B002-4CAD-9D99-1F0D41176737}" type="datetimeFigureOut">
              <a:rPr lang="en-US" smtClean="0"/>
              <a:t>9/8/2026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r>
              <a:rPr lang="en-US"/>
              <a:t>Hybrid/Virtual Public meetings/meetings</a:t>
            </a:r>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EEC9AAC-B1C4-4D2C-91D0-85CFAF83A1B3}" type="slidenum">
              <a:rPr lang="en-US" smtClean="0"/>
              <a:t>‹#›</a:t>
            </a:fld>
            <a:endParaRPr lang="en-US"/>
          </a:p>
        </p:txBody>
      </p:sp>
    </p:spTree>
    <p:extLst>
      <p:ext uri="{BB962C8B-B14F-4D97-AF65-F5344CB8AC3E}">
        <p14:creationId xmlns:p14="http://schemas.microsoft.com/office/powerpoint/2010/main" val="1767996101"/>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100" b="0" dirty="0"/>
              <a:t>Introductions</a:t>
            </a:r>
          </a:p>
          <a:p>
            <a:pPr marL="171450" indent="-171450">
              <a:buFontTx/>
              <a:buChar char="-"/>
            </a:pPr>
            <a:r>
              <a:rPr lang="en-US" sz="1100" b="0" dirty="0"/>
              <a:t>Purpose of the meeting: PD&amp;E to design handoff</a:t>
            </a:r>
          </a:p>
        </p:txBody>
      </p:sp>
      <p:sp>
        <p:nvSpPr>
          <p:cNvPr id="4" name="Slide Number Placeholder 3"/>
          <p:cNvSpPr>
            <a:spLocks noGrp="1"/>
          </p:cNvSpPr>
          <p:nvPr>
            <p:ph type="sldNum" sz="quarter" idx="5"/>
          </p:nvPr>
        </p:nvSpPr>
        <p:spPr/>
        <p:txBody>
          <a:bodyPr/>
          <a:lstStyle/>
          <a:p>
            <a:fld id="{AEEC9AAC-B1C4-4D2C-91D0-85CFAF83A1B3}" type="slidenum">
              <a:rPr lang="en-US" smtClean="0"/>
              <a:t>1</a:t>
            </a:fld>
            <a:endParaRPr lang="en-US"/>
          </a:p>
        </p:txBody>
      </p:sp>
      <p:sp>
        <p:nvSpPr>
          <p:cNvPr id="5" name="Header Placeholder 4">
            <a:extLst>
              <a:ext uri="{FF2B5EF4-FFF2-40B4-BE49-F238E27FC236}">
                <a16:creationId xmlns:a16="http://schemas.microsoft.com/office/drawing/2014/main" id="{A71B9D9F-B8C5-4CFC-8A07-79C4992D9CE7}"/>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1329366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dirty="0">
                <a:solidFill>
                  <a:schemeClr val="tx1"/>
                </a:solidFill>
                <a:effectLst/>
                <a:highlight>
                  <a:srgbClr val="FFFF00"/>
                </a:highlight>
                <a:latin typeface="+mn-lt"/>
                <a:ea typeface="+mn-ea"/>
                <a:cs typeface="+mn-cs"/>
              </a:rPr>
              <a:t>Overview of the PD&amp;E study including regional overview, preferred alternative key decisions, constraints to carry forward, and commitments for the design team to be aware of</a:t>
            </a:r>
          </a:p>
          <a:p>
            <a:pPr marL="171450" indent="-171450">
              <a:buFont typeface="Arial" panose="020B0604020202020204" pitchFamily="34" charset="0"/>
              <a:buChar char="•"/>
            </a:pPr>
            <a:r>
              <a:rPr lang="en-US" sz="1200" b="0" i="0" kern="1200" dirty="0">
                <a:solidFill>
                  <a:schemeClr val="tx1"/>
                </a:solidFill>
                <a:effectLst/>
                <a:highlight>
                  <a:srgbClr val="FFFF00"/>
                </a:highlight>
                <a:latin typeface="+mn-lt"/>
                <a:ea typeface="+mn-ea"/>
                <a:cs typeface="+mn-cs"/>
              </a:rPr>
              <a:t>After that, we’ll cover how the preferred alternative was optimized, what we heard from the public, and the primary design considerations still needing attention.</a:t>
            </a:r>
          </a:p>
          <a:p>
            <a:pPr marL="171450" indent="-171450">
              <a:buFont typeface="Arial" panose="020B0604020202020204" pitchFamily="34" charset="0"/>
              <a:buChar char="•"/>
            </a:pPr>
            <a:r>
              <a:rPr lang="en-US" sz="1200" b="0" i="0" kern="1200" dirty="0">
                <a:solidFill>
                  <a:schemeClr val="tx1"/>
                </a:solidFill>
                <a:effectLst/>
                <a:highlight>
                  <a:srgbClr val="FFFF00"/>
                </a:highlight>
                <a:latin typeface="+mn-lt"/>
                <a:ea typeface="+mn-ea"/>
                <a:cs typeface="+mn-cs"/>
              </a:rPr>
              <a:t>We’ll close with discussion and handoff questions.</a:t>
            </a:r>
          </a:p>
          <a:p>
            <a:pPr marL="28280">
              <a:lnSpc>
                <a:spcPts val="1383"/>
              </a:lnSpc>
              <a:spcBef>
                <a:spcPts val="290"/>
              </a:spcBef>
            </a:pPr>
            <a:endParaRPr lang="en-US" sz="1400" dirty="0">
              <a:highlight>
                <a:srgbClr val="FFFF00"/>
              </a:highligh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AEEC9AAC-B1C4-4D2C-91D0-85CFAF83A1B3}" type="slidenum">
              <a:rPr lang="en-US" smtClean="0"/>
              <a:t>2</a:t>
            </a:fld>
            <a:endParaRPr lang="en-US"/>
          </a:p>
        </p:txBody>
      </p:sp>
      <p:sp>
        <p:nvSpPr>
          <p:cNvPr id="5" name="Header Placeholder 4">
            <a:extLst>
              <a:ext uri="{FF2B5EF4-FFF2-40B4-BE49-F238E27FC236}">
                <a16:creationId xmlns:a16="http://schemas.microsoft.com/office/drawing/2014/main" id="{598AC7B9-1D4B-4683-A405-45DEB238B0F4}"/>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207453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Study limits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Reedy Creek Bridge</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Runs through intercession city</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Purpose and need to relieve congestion, address future traffic needs, and improve safety and multimodal connectivity</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PD&amp;E was approved in October 2025</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Post-PD&amp;E optimization earlier this year</a:t>
            </a:r>
          </a:p>
        </p:txBody>
      </p:sp>
      <p:sp>
        <p:nvSpPr>
          <p:cNvPr id="4" name="Slide Number Placeholder 3"/>
          <p:cNvSpPr>
            <a:spLocks noGrp="1"/>
          </p:cNvSpPr>
          <p:nvPr>
            <p:ph type="sldNum" sz="quarter" idx="5"/>
          </p:nvPr>
        </p:nvSpPr>
        <p:spPr/>
        <p:txBody>
          <a:bodyPr/>
          <a:lstStyle/>
          <a:p>
            <a:fld id="{AEEC9AAC-B1C4-4D2C-91D0-85CFAF83A1B3}" type="slidenum">
              <a:rPr lang="en-US" smtClean="0"/>
              <a:t>3</a:t>
            </a:fld>
            <a:endParaRPr lang="en-US"/>
          </a:p>
        </p:txBody>
      </p:sp>
      <p:sp>
        <p:nvSpPr>
          <p:cNvPr id="5" name="Header Placeholder 4">
            <a:extLst>
              <a:ext uri="{FF2B5EF4-FFF2-40B4-BE49-F238E27FC236}">
                <a16:creationId xmlns:a16="http://schemas.microsoft.com/office/drawing/2014/main" id="{598AC7B9-1D4B-4683-A405-45DEB238B0F4}"/>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1040768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59802-0B16-D493-2BFB-895E8E96F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FE2020-0A5A-280A-506F-C75AD8FF6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FC93BC-6E30-71B5-BA7E-C88ED8643983}"/>
              </a:ext>
            </a:extLst>
          </p:cNvPr>
          <p:cNvSpPr>
            <a:spLocks noGrp="1"/>
          </p:cNvSpPr>
          <p:nvPr>
            <p:ph type="body" idx="1"/>
          </p:nvPr>
        </p:nvSpPr>
        <p:spPr/>
        <p:txBody>
          <a:bodyPr/>
          <a:lstStyle/>
          <a:p>
            <a:pPr marL="28280" indent="0">
              <a:lnSpc>
                <a:spcPts val="1383"/>
              </a:lnSpc>
              <a:spcBef>
                <a:spcPts val="290"/>
              </a:spcBef>
              <a:buFontTx/>
              <a:buNone/>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This project is an integral part of several regional projects in the area. </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Connecting to the east end of the project limits, US 17/92 was recently widened up to Avenue A.</a:t>
            </a:r>
          </a:p>
          <a:p>
            <a:pPr marL="199730" marR="0" lvl="0" indent="-171450" algn="l" defTabSz="914400" rtl="0" eaLnBrk="1" fontAlgn="auto" latinLnBrk="0" hangingPunct="1">
              <a:lnSpc>
                <a:spcPts val="1383"/>
              </a:lnSpc>
              <a:spcBef>
                <a:spcPts val="290"/>
              </a:spcBef>
              <a:spcAft>
                <a:spcPts val="0"/>
              </a:spcAft>
              <a:buClrTx/>
              <a:buSzTx/>
              <a:buFontTx/>
              <a:buChar char="-"/>
              <a:tabLst/>
              <a:defRP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The Poinciana Parkway Extension segment up to CR 532 is being completed by CFX and is currently in design, and is funded for construction in FY 2027. It will connect to US 17/92 with an interchange just south of this project limits and is planned to tie into this widening project.</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Poinciana Parkway Extension Connector to I-4, project by the Turnpike is in design</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CR 532 widening, being completed by CFX is currently under construction</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There is also the Polk County </a:t>
            </a:r>
            <a:r>
              <a:rPr lang="en-US" sz="1200" dirty="0" err="1">
                <a:highlight>
                  <a:srgbClr val="FFFF00"/>
                </a:highlight>
                <a:latin typeface="Times New Roman" panose="02020603050405020304" pitchFamily="18" charset="0"/>
                <a:ea typeface="Calibri" panose="020F0502020204030204" pitchFamily="34" charset="0"/>
                <a:cs typeface="Times New Roman" panose="02020603050405020304" pitchFamily="18" charset="0"/>
              </a:rPr>
              <a:t>SunRail</a:t>
            </a: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 Expansion PD&amp;E Study currently underway </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And the Central Polk East new roadway connection to the Future Poinciana Parkway that recently had approved PD&amp;E study in May of this year</a:t>
            </a:r>
          </a:p>
        </p:txBody>
      </p:sp>
      <p:sp>
        <p:nvSpPr>
          <p:cNvPr id="4" name="Slide Number Placeholder 3">
            <a:extLst>
              <a:ext uri="{FF2B5EF4-FFF2-40B4-BE49-F238E27FC236}">
                <a16:creationId xmlns:a16="http://schemas.microsoft.com/office/drawing/2014/main" id="{0D49AB9D-9DD3-97B9-EDD8-6FA671E3FA7A}"/>
              </a:ext>
            </a:extLst>
          </p:cNvPr>
          <p:cNvSpPr>
            <a:spLocks noGrp="1"/>
          </p:cNvSpPr>
          <p:nvPr>
            <p:ph type="sldNum" sz="quarter" idx="5"/>
          </p:nvPr>
        </p:nvSpPr>
        <p:spPr/>
        <p:txBody>
          <a:bodyPr/>
          <a:lstStyle/>
          <a:p>
            <a:fld id="{AEEC9AAC-B1C4-4D2C-91D0-85CFAF83A1B3}" type="slidenum">
              <a:rPr lang="en-US" smtClean="0"/>
              <a:t>4</a:t>
            </a:fld>
            <a:endParaRPr lang="en-US"/>
          </a:p>
        </p:txBody>
      </p:sp>
      <p:sp>
        <p:nvSpPr>
          <p:cNvPr id="5" name="Header Placeholder 4">
            <a:extLst>
              <a:ext uri="{FF2B5EF4-FFF2-40B4-BE49-F238E27FC236}">
                <a16:creationId xmlns:a16="http://schemas.microsoft.com/office/drawing/2014/main" id="{492B36C7-6D85-34E1-6B30-430C0912EC21}"/>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1199403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PPE connection at the west end. </a:t>
            </a:r>
          </a:p>
          <a:p>
            <a:pPr marL="171450" indent="-171450">
              <a:buFontTx/>
              <a:buChar char="-"/>
            </a:pPr>
            <a:r>
              <a:rPr lang="en-US" dirty="0"/>
              <a:t>SR 532 widening intersection with US 17/92 just west of the reedy creek bridge</a:t>
            </a:r>
          </a:p>
          <a:p>
            <a:pPr marL="171450" indent="-171450">
              <a:buFontTx/>
              <a:buChar char="-"/>
            </a:pPr>
            <a:r>
              <a:rPr lang="en-US" dirty="0"/>
              <a:t>Reedy creek bridge crossing, many constraints we will discuss further</a:t>
            </a:r>
          </a:p>
          <a:p>
            <a:pPr marL="171450" indent="-171450">
              <a:buFontTx/>
              <a:buChar char="-"/>
            </a:pPr>
            <a:r>
              <a:rPr lang="en-US" dirty="0"/>
              <a:t>Cemetery </a:t>
            </a:r>
          </a:p>
          <a:p>
            <a:pPr marL="171450" indent="-171450">
              <a:buFontTx/>
              <a:buChar char="-"/>
            </a:pPr>
            <a:r>
              <a:rPr lang="en-US" dirty="0"/>
              <a:t>Intercession City </a:t>
            </a:r>
          </a:p>
          <a:p>
            <a:pPr marL="171450" indent="-171450">
              <a:buFontTx/>
              <a:buChar char="-"/>
            </a:pPr>
            <a:r>
              <a:rPr lang="en-US" dirty="0"/>
              <a:t>Connection to recently widened US 17/92 to the east.</a:t>
            </a:r>
          </a:p>
        </p:txBody>
      </p:sp>
      <p:sp>
        <p:nvSpPr>
          <p:cNvPr id="4" name="Header Placeholder 3"/>
          <p:cNvSpPr>
            <a:spLocks noGrp="1"/>
          </p:cNvSpPr>
          <p:nvPr>
            <p:ph type="hdr" sz="quarter"/>
          </p:nvPr>
        </p:nvSpPr>
        <p:spPr/>
        <p:txBody>
          <a:bodyPr/>
          <a:lstStyle/>
          <a:p>
            <a:r>
              <a:rPr lang="en-US"/>
              <a:t>Sample Slides and Scripts</a:t>
            </a:r>
          </a:p>
        </p:txBody>
      </p:sp>
      <p:sp>
        <p:nvSpPr>
          <p:cNvPr id="5" name="Slide Number Placeholder 4"/>
          <p:cNvSpPr>
            <a:spLocks noGrp="1"/>
          </p:cNvSpPr>
          <p:nvPr>
            <p:ph type="sldNum" sz="quarter" idx="5"/>
          </p:nvPr>
        </p:nvSpPr>
        <p:spPr/>
        <p:txBody>
          <a:bodyPr/>
          <a:lstStyle/>
          <a:p>
            <a:fld id="{AEEC9AAC-B1C4-4D2C-91D0-85CFAF83A1B3}" type="slidenum">
              <a:rPr lang="en-US" smtClean="0"/>
              <a:t>5</a:t>
            </a:fld>
            <a:endParaRPr lang="en-US"/>
          </a:p>
        </p:txBody>
      </p:sp>
    </p:spTree>
    <p:extLst>
      <p:ext uri="{BB962C8B-B14F-4D97-AF65-F5344CB8AC3E}">
        <p14:creationId xmlns:p14="http://schemas.microsoft.com/office/powerpoint/2010/main" val="2720692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Existing </a:t>
            </a:r>
            <a:r>
              <a:rPr lang="en-US" dirty="0" err="1"/>
              <a:t>typicals</a:t>
            </a:r>
            <a:r>
              <a:rPr lang="en-US" dirty="0"/>
              <a:t> </a:t>
            </a:r>
          </a:p>
          <a:p>
            <a:pPr marL="171450" indent="-171450">
              <a:buFontTx/>
              <a:buChar char="-"/>
            </a:pPr>
            <a:r>
              <a:rPr lang="en-US" dirty="0"/>
              <a:t>Ivy Mist Lane to Intercession City</a:t>
            </a:r>
          </a:p>
          <a:p>
            <a:pPr marL="171450" indent="-171450">
              <a:buFontTx/>
              <a:buChar char="-"/>
            </a:pPr>
            <a:r>
              <a:rPr lang="en-US" dirty="0"/>
              <a:t>Bridge section across Reedy Creek</a:t>
            </a:r>
          </a:p>
          <a:p>
            <a:pPr marL="171450" indent="-171450">
              <a:buFontTx/>
              <a:buChar char="-"/>
            </a:pPr>
            <a:r>
              <a:rPr lang="en-US" dirty="0"/>
              <a:t>Through Intercession City</a:t>
            </a:r>
          </a:p>
          <a:p>
            <a:pPr marL="171450" indent="-171450">
              <a:buFontTx/>
              <a:buChar char="-"/>
            </a:pPr>
            <a:r>
              <a:rPr lang="en-US" dirty="0"/>
              <a:t>East of Intercession City setup to add and drop lane to recently widened US 17/92 to the east</a:t>
            </a:r>
          </a:p>
        </p:txBody>
      </p:sp>
      <p:sp>
        <p:nvSpPr>
          <p:cNvPr id="4" name="Header Placeholder 3"/>
          <p:cNvSpPr>
            <a:spLocks noGrp="1"/>
          </p:cNvSpPr>
          <p:nvPr>
            <p:ph type="hdr" sz="quarter"/>
          </p:nvPr>
        </p:nvSpPr>
        <p:spPr/>
        <p:txBody>
          <a:bodyPr/>
          <a:lstStyle/>
          <a:p>
            <a:r>
              <a:rPr lang="en-US"/>
              <a:t>Sample Slides and Scripts</a:t>
            </a:r>
          </a:p>
        </p:txBody>
      </p:sp>
      <p:sp>
        <p:nvSpPr>
          <p:cNvPr id="5" name="Slide Number Placeholder 4"/>
          <p:cNvSpPr>
            <a:spLocks noGrp="1"/>
          </p:cNvSpPr>
          <p:nvPr>
            <p:ph type="sldNum" sz="quarter" idx="5"/>
          </p:nvPr>
        </p:nvSpPr>
        <p:spPr/>
        <p:txBody>
          <a:bodyPr/>
          <a:lstStyle/>
          <a:p>
            <a:fld id="{AEEC9AAC-B1C4-4D2C-91D0-85CFAF83A1B3}" type="slidenum">
              <a:rPr lang="en-US" smtClean="0"/>
              <a:t>6</a:t>
            </a:fld>
            <a:endParaRPr lang="en-US"/>
          </a:p>
        </p:txBody>
      </p:sp>
    </p:spTree>
    <p:extLst>
      <p:ext uri="{BB962C8B-B14F-4D97-AF65-F5344CB8AC3E}">
        <p14:creationId xmlns:p14="http://schemas.microsoft.com/office/powerpoint/2010/main" val="1399079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39D4C-503C-D84C-56D8-B9B9B4C20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6461DB-B964-B3C9-23A6-0EA25725C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7DDBF-88C8-F5BD-3090-02B08121AC46}"/>
              </a:ext>
            </a:extLst>
          </p:cNvPr>
          <p:cNvSpPr>
            <a:spLocks noGrp="1"/>
          </p:cNvSpPr>
          <p:nvPr>
            <p:ph type="body" idx="1"/>
          </p:nvPr>
        </p:nvSpPr>
        <p:spPr/>
        <p:txBody>
          <a:bodyPr/>
          <a:lstStyle/>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500735CD-925F-8AF2-C56E-140F49714A4A}"/>
              </a:ext>
            </a:extLst>
          </p:cNvPr>
          <p:cNvSpPr>
            <a:spLocks noGrp="1"/>
          </p:cNvSpPr>
          <p:nvPr>
            <p:ph type="sldNum" sz="quarter" idx="5"/>
          </p:nvPr>
        </p:nvSpPr>
        <p:spPr/>
        <p:txBody>
          <a:bodyPr/>
          <a:lstStyle/>
          <a:p>
            <a:fld id="{AEEC9AAC-B1C4-4D2C-91D0-85CFAF83A1B3}" type="slidenum">
              <a:rPr lang="en-US" smtClean="0"/>
              <a:t>7</a:t>
            </a:fld>
            <a:endParaRPr lang="en-US"/>
          </a:p>
        </p:txBody>
      </p:sp>
      <p:sp>
        <p:nvSpPr>
          <p:cNvPr id="5" name="Header Placeholder 4">
            <a:extLst>
              <a:ext uri="{FF2B5EF4-FFF2-40B4-BE49-F238E27FC236}">
                <a16:creationId xmlns:a16="http://schemas.microsoft.com/office/drawing/2014/main" id="{E9A14395-7F9A-F0E0-EF7D-A987D79D6F55}"/>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2151400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8C965-6E1A-19D3-C7BF-078B786FCE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C6210C-F6E0-EB73-762E-7B7BB3250E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2B42C7-D0F6-E896-839D-0970837D80B3}"/>
              </a:ext>
            </a:extLst>
          </p:cNvPr>
          <p:cNvSpPr>
            <a:spLocks noGrp="1"/>
          </p:cNvSpPr>
          <p:nvPr>
            <p:ph type="body" idx="1"/>
          </p:nvPr>
        </p:nvSpPr>
        <p:spPr/>
        <p:txBody>
          <a:bodyPr/>
          <a:lstStyle/>
          <a:p>
            <a:pPr marL="28280">
              <a:lnSpc>
                <a:spcPts val="1383"/>
              </a:lnSpc>
              <a:spcBef>
                <a:spcPts val="290"/>
              </a:spcBef>
            </a:pPr>
            <a:endPar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51CD1E2-7A6A-942B-3D4B-08F66E0D18EA}"/>
              </a:ext>
            </a:extLst>
          </p:cNvPr>
          <p:cNvSpPr>
            <a:spLocks noGrp="1"/>
          </p:cNvSpPr>
          <p:nvPr>
            <p:ph type="sldNum" sz="quarter" idx="5"/>
          </p:nvPr>
        </p:nvSpPr>
        <p:spPr/>
        <p:txBody>
          <a:bodyPr/>
          <a:lstStyle/>
          <a:p>
            <a:fld id="{AEEC9AAC-B1C4-4D2C-91D0-85CFAF83A1B3}" type="slidenum">
              <a:rPr lang="en-US" smtClean="0"/>
              <a:t>8</a:t>
            </a:fld>
            <a:endParaRPr lang="en-US"/>
          </a:p>
        </p:txBody>
      </p:sp>
      <p:sp>
        <p:nvSpPr>
          <p:cNvPr id="5" name="Header Placeholder 4">
            <a:extLst>
              <a:ext uri="{FF2B5EF4-FFF2-40B4-BE49-F238E27FC236}">
                <a16:creationId xmlns:a16="http://schemas.microsoft.com/office/drawing/2014/main" id="{F7A1F0A9-465D-B755-BA81-19D8517123A8}"/>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3026878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EA8BB-4110-C538-F03B-863CAE074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DB0A6-9CC4-321B-69B4-3A4B277BC5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AB2C4A-3B79-B647-48B9-D19E58AE66BC}"/>
              </a:ext>
            </a:extLst>
          </p:cNvPr>
          <p:cNvSpPr>
            <a:spLocks noGrp="1"/>
          </p:cNvSpPr>
          <p:nvPr>
            <p:ph type="body" idx="1"/>
          </p:nvPr>
        </p:nvSpPr>
        <p:spPr/>
        <p:txBody>
          <a:bodyPr/>
          <a:lstStyle/>
          <a:p>
            <a:pPr marL="28280">
              <a:lnSpc>
                <a:spcPts val="1383"/>
              </a:lnSpc>
              <a:spcBef>
                <a:spcPts val="290"/>
              </a:spcBef>
            </a:pPr>
            <a:endPar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361C4D9-DB99-4237-9FDB-956F241D5435}"/>
              </a:ext>
            </a:extLst>
          </p:cNvPr>
          <p:cNvSpPr>
            <a:spLocks noGrp="1"/>
          </p:cNvSpPr>
          <p:nvPr>
            <p:ph type="sldNum" sz="quarter" idx="5"/>
          </p:nvPr>
        </p:nvSpPr>
        <p:spPr/>
        <p:txBody>
          <a:bodyPr/>
          <a:lstStyle/>
          <a:p>
            <a:fld id="{AEEC9AAC-B1C4-4D2C-91D0-85CFAF83A1B3}" type="slidenum">
              <a:rPr lang="en-US" smtClean="0"/>
              <a:t>9</a:t>
            </a:fld>
            <a:endParaRPr lang="en-US"/>
          </a:p>
        </p:txBody>
      </p:sp>
      <p:sp>
        <p:nvSpPr>
          <p:cNvPr id="5" name="Header Placeholder 4">
            <a:extLst>
              <a:ext uri="{FF2B5EF4-FFF2-40B4-BE49-F238E27FC236}">
                <a16:creationId xmlns:a16="http://schemas.microsoft.com/office/drawing/2014/main" id="{6B82FFDA-6A06-BE56-77D6-928B70597769}"/>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166912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9C612-C82E-092A-1B08-EEB3D79C5F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136F22-3CB9-A092-FDE5-D230473194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110C8E-5D6C-ACCE-B74C-29DD243A6D00}"/>
              </a:ext>
            </a:extLst>
          </p:cNvPr>
          <p:cNvSpPr>
            <a:spLocks noGrp="1"/>
          </p:cNvSpPr>
          <p:nvPr>
            <p:ph type="body" idx="1"/>
          </p:nvPr>
        </p:nvSpPr>
        <p:spPr/>
        <p:txBody>
          <a:bodyPr/>
          <a:lstStyle/>
          <a:p>
            <a:pPr marL="28280">
              <a:lnSpc>
                <a:spcPts val="1383"/>
              </a:lnSpc>
              <a:spcBef>
                <a:spcPts val="290"/>
              </a:spcBef>
            </a:pPr>
            <a:endPar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C396D1C-345B-A874-9BFA-A65EA2869AAB}"/>
              </a:ext>
            </a:extLst>
          </p:cNvPr>
          <p:cNvSpPr>
            <a:spLocks noGrp="1"/>
          </p:cNvSpPr>
          <p:nvPr>
            <p:ph type="sldNum" sz="quarter" idx="5"/>
          </p:nvPr>
        </p:nvSpPr>
        <p:spPr/>
        <p:txBody>
          <a:bodyPr/>
          <a:lstStyle/>
          <a:p>
            <a:fld id="{AEEC9AAC-B1C4-4D2C-91D0-85CFAF83A1B3}" type="slidenum">
              <a:rPr lang="en-US" smtClean="0"/>
              <a:t>10</a:t>
            </a:fld>
            <a:endParaRPr lang="en-US"/>
          </a:p>
        </p:txBody>
      </p:sp>
      <p:sp>
        <p:nvSpPr>
          <p:cNvPr id="5" name="Header Placeholder 4">
            <a:extLst>
              <a:ext uri="{FF2B5EF4-FFF2-40B4-BE49-F238E27FC236}">
                <a16:creationId xmlns:a16="http://schemas.microsoft.com/office/drawing/2014/main" id="{7862D941-0D09-4F13-3EB1-4714A0B35266}"/>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2230981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F96E9-C6E6-B5F7-18D9-24873ABB3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AE748-C9D0-752C-9C27-393A384EBC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707700-D2D9-3E4C-EE45-FD07EAA78B1B}"/>
              </a:ext>
            </a:extLst>
          </p:cNvPr>
          <p:cNvSpPr>
            <a:spLocks noGrp="1"/>
          </p:cNvSpPr>
          <p:nvPr>
            <p:ph type="body" idx="1"/>
          </p:nvPr>
        </p:nvSpPr>
        <p:spPr/>
        <p:txBody>
          <a:bodyPr/>
          <a:lstStyle/>
          <a:p>
            <a:pPr marL="199730" indent="-171450">
              <a:lnSpc>
                <a:spcPts val="1383"/>
              </a:lnSpc>
              <a:spcBef>
                <a:spcPts val="290"/>
              </a:spcBef>
              <a:buFontTx/>
              <a:buChar char="-"/>
            </a:pPr>
            <a:endPar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CA91639-D720-0884-C485-DDD31B25DC1B}"/>
              </a:ext>
            </a:extLst>
          </p:cNvPr>
          <p:cNvSpPr>
            <a:spLocks noGrp="1"/>
          </p:cNvSpPr>
          <p:nvPr>
            <p:ph type="sldNum" sz="quarter" idx="5"/>
          </p:nvPr>
        </p:nvSpPr>
        <p:spPr/>
        <p:txBody>
          <a:bodyPr/>
          <a:lstStyle/>
          <a:p>
            <a:fld id="{AEEC9AAC-B1C4-4D2C-91D0-85CFAF83A1B3}" type="slidenum">
              <a:rPr lang="en-US" smtClean="0"/>
              <a:t>11</a:t>
            </a:fld>
            <a:endParaRPr lang="en-US"/>
          </a:p>
        </p:txBody>
      </p:sp>
      <p:sp>
        <p:nvSpPr>
          <p:cNvPr id="5" name="Header Placeholder 4">
            <a:extLst>
              <a:ext uri="{FF2B5EF4-FFF2-40B4-BE49-F238E27FC236}">
                <a16:creationId xmlns:a16="http://schemas.microsoft.com/office/drawing/2014/main" id="{49245D49-3C6A-1F30-5800-50155140ADC2}"/>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3406298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E7BD0-697B-5D21-B423-45A4AD13A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73438-2BDD-6740-87C3-3BA6717275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A0626-84F8-0736-A07A-682EE637F010}"/>
              </a:ext>
            </a:extLst>
          </p:cNvPr>
          <p:cNvSpPr>
            <a:spLocks noGrp="1"/>
          </p:cNvSpPr>
          <p:nvPr>
            <p:ph type="body" idx="1"/>
          </p:nvPr>
        </p:nvSpPr>
        <p:spPr/>
        <p:txBody>
          <a:bodyPr/>
          <a:lstStyle/>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Four-basin wet detention concept</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Joint-use ponds with CFX in basins 1 and 2</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ROW needed for pond sites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Floodplain compensation area required</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LDCA before new rule</a:t>
            </a:r>
          </a:p>
        </p:txBody>
      </p:sp>
      <p:sp>
        <p:nvSpPr>
          <p:cNvPr id="4" name="Slide Number Placeholder 3">
            <a:extLst>
              <a:ext uri="{FF2B5EF4-FFF2-40B4-BE49-F238E27FC236}">
                <a16:creationId xmlns:a16="http://schemas.microsoft.com/office/drawing/2014/main" id="{3C157F92-200F-6E9B-C045-212E7E2ECCB3}"/>
              </a:ext>
            </a:extLst>
          </p:cNvPr>
          <p:cNvSpPr>
            <a:spLocks noGrp="1"/>
          </p:cNvSpPr>
          <p:nvPr>
            <p:ph type="sldNum" sz="quarter" idx="5"/>
          </p:nvPr>
        </p:nvSpPr>
        <p:spPr/>
        <p:txBody>
          <a:bodyPr/>
          <a:lstStyle/>
          <a:p>
            <a:fld id="{AEEC9AAC-B1C4-4D2C-91D0-85CFAF83A1B3}" type="slidenum">
              <a:rPr lang="en-US" smtClean="0"/>
              <a:t>12</a:t>
            </a:fld>
            <a:endParaRPr lang="en-US"/>
          </a:p>
        </p:txBody>
      </p:sp>
      <p:sp>
        <p:nvSpPr>
          <p:cNvPr id="5" name="Header Placeholder 4">
            <a:extLst>
              <a:ext uri="{FF2B5EF4-FFF2-40B4-BE49-F238E27FC236}">
                <a16:creationId xmlns:a16="http://schemas.microsoft.com/office/drawing/2014/main" id="{055E5E64-3D8A-505A-DC9A-A8EBAC9F6B5C}"/>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3413533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431C0-BD94-5703-888F-7707D9F4BB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456A8-559C-04B1-2F6C-CDE722E6A6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E1CA49-D1EB-7F39-490B-21F51016B6D1}"/>
              </a:ext>
            </a:extLst>
          </p:cNvPr>
          <p:cNvSpPr>
            <a:spLocks noGrp="1"/>
          </p:cNvSpPr>
          <p:nvPr>
            <p:ph type="body" idx="1"/>
          </p:nvPr>
        </p:nvSpPr>
        <p:spPr/>
        <p:txBody>
          <a:bodyPr/>
          <a:lstStyle/>
          <a:p>
            <a:pPr marL="28280" indent="0">
              <a:lnSpc>
                <a:spcPts val="1383"/>
              </a:lnSpc>
              <a:spcBef>
                <a:spcPts val="290"/>
              </a:spcBef>
              <a:buFontTx/>
              <a:buNone/>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-Major area of constraint – Reedy Creek crossing</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Existing bridge was constructed in 2000s south of the old US 17/92 alignment</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Three bridges in old alignment are historic</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North of the old alignment is a historic railroad and utility corridors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Fletcher Park area – Osceola County resolution and tree inventory/impact report</a:t>
            </a:r>
          </a:p>
          <a:p>
            <a:pPr marL="199730" marR="0" lvl="0" indent="-171450" algn="l" defTabSz="914400" rtl="0" eaLnBrk="1" fontAlgn="auto" latinLnBrk="0" hangingPunct="1">
              <a:lnSpc>
                <a:spcPts val="1383"/>
              </a:lnSpc>
              <a:spcBef>
                <a:spcPts val="290"/>
              </a:spcBef>
              <a:spcAft>
                <a:spcPts val="0"/>
              </a:spcAft>
              <a:buClrTx/>
              <a:buSzTx/>
              <a:buFontTx/>
              <a:buChar char="-"/>
              <a:tabLst/>
              <a:defRP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The archaeological resource Beehive Hill including Sub Area A (preservation site) is located south of US 17/92 on the east end of the bridge</a:t>
            </a:r>
          </a:p>
          <a:p>
            <a:pPr marL="199730" marR="0" lvl="0" indent="-171450" algn="l" defTabSz="914400" rtl="0" eaLnBrk="1" fontAlgn="auto" latinLnBrk="0" hangingPunct="1">
              <a:lnSpc>
                <a:spcPts val="1383"/>
              </a:lnSpc>
              <a:spcBef>
                <a:spcPts val="290"/>
              </a:spcBef>
              <a:spcAft>
                <a:spcPts val="0"/>
              </a:spcAft>
              <a:buClrTx/>
              <a:buSzTx/>
              <a:buFontTx/>
              <a:buChar char="-"/>
              <a:tabLst/>
              <a:defRP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Just east of the Old Tampa Highway intersection is a Beehive Hill redeposited site</a:t>
            </a:r>
          </a:p>
          <a:p>
            <a:pPr marL="199730" indent="-171450">
              <a:lnSpc>
                <a:spcPts val="1383"/>
              </a:lnSpc>
              <a:spcBef>
                <a:spcPts val="290"/>
              </a:spcBef>
              <a:buFontTx/>
              <a:buChar char="-"/>
            </a:pPr>
            <a:endPar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CAA1D04-CECE-2E2D-4965-D9EAEBD84DFE}"/>
              </a:ext>
            </a:extLst>
          </p:cNvPr>
          <p:cNvSpPr>
            <a:spLocks noGrp="1"/>
          </p:cNvSpPr>
          <p:nvPr>
            <p:ph type="sldNum" sz="quarter" idx="5"/>
          </p:nvPr>
        </p:nvSpPr>
        <p:spPr/>
        <p:txBody>
          <a:bodyPr/>
          <a:lstStyle/>
          <a:p>
            <a:fld id="{AEEC9AAC-B1C4-4D2C-91D0-85CFAF83A1B3}" type="slidenum">
              <a:rPr lang="en-US" smtClean="0"/>
              <a:t>13</a:t>
            </a:fld>
            <a:endParaRPr lang="en-US"/>
          </a:p>
        </p:txBody>
      </p:sp>
      <p:sp>
        <p:nvSpPr>
          <p:cNvPr id="5" name="Header Placeholder 4">
            <a:extLst>
              <a:ext uri="{FF2B5EF4-FFF2-40B4-BE49-F238E27FC236}">
                <a16:creationId xmlns:a16="http://schemas.microsoft.com/office/drawing/2014/main" id="{BC01E2C5-FDBE-42A6-FE81-A3A4D8F22AEA}"/>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3712979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D2C51-DB61-19DC-C0F7-376AFE58B4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5A83BB-C37E-783C-0B81-003B8E3AD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DFA1E-EED5-2538-D65C-EFFFBE4411F3}"/>
              </a:ext>
            </a:extLst>
          </p:cNvPr>
          <p:cNvSpPr>
            <a:spLocks noGrp="1"/>
          </p:cNvSpPr>
          <p:nvPr>
            <p:ph type="body" idx="1"/>
          </p:nvPr>
        </p:nvSpPr>
        <p:spPr/>
        <p:txBody>
          <a:bodyPr/>
          <a:lstStyle/>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 bridge alternatives analysis was conducted</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Recommendation is to repurpose the existing US 17/92 bridge for the eastbound and the historic bridges and alignments will be removed/replaced with a new westbound bridge.</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FDEP provided letter of support on Feb 25, 2025</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Any change to the reedy creek alignment will have significant schedule change.</a:t>
            </a:r>
          </a:p>
        </p:txBody>
      </p:sp>
      <p:sp>
        <p:nvSpPr>
          <p:cNvPr id="4" name="Slide Number Placeholder 3">
            <a:extLst>
              <a:ext uri="{FF2B5EF4-FFF2-40B4-BE49-F238E27FC236}">
                <a16:creationId xmlns:a16="http://schemas.microsoft.com/office/drawing/2014/main" id="{1561F187-F43B-1D26-2E98-DB8BE836C3B7}"/>
              </a:ext>
            </a:extLst>
          </p:cNvPr>
          <p:cNvSpPr>
            <a:spLocks noGrp="1"/>
          </p:cNvSpPr>
          <p:nvPr>
            <p:ph type="sldNum" sz="quarter" idx="5"/>
          </p:nvPr>
        </p:nvSpPr>
        <p:spPr/>
        <p:txBody>
          <a:bodyPr/>
          <a:lstStyle/>
          <a:p>
            <a:fld id="{AEEC9AAC-B1C4-4D2C-91D0-85CFAF83A1B3}" type="slidenum">
              <a:rPr lang="en-US" smtClean="0"/>
              <a:t>14</a:t>
            </a:fld>
            <a:endParaRPr lang="en-US"/>
          </a:p>
        </p:txBody>
      </p:sp>
      <p:sp>
        <p:nvSpPr>
          <p:cNvPr id="5" name="Header Placeholder 4">
            <a:extLst>
              <a:ext uri="{FF2B5EF4-FFF2-40B4-BE49-F238E27FC236}">
                <a16:creationId xmlns:a16="http://schemas.microsoft.com/office/drawing/2014/main" id="{E3DE9A1D-571B-667A-0E8F-9FBAD6108121}"/>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3953732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BD361-BE02-6217-8E1A-A64A3EE9A5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2FB381-C499-A348-C5A1-FB32525E4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B0EA4-0B04-9759-F86E-9B387AC28797}"/>
              </a:ext>
            </a:extLst>
          </p:cNvPr>
          <p:cNvSpPr>
            <a:spLocks noGrp="1"/>
          </p:cNvSpPr>
          <p:nvPr>
            <p:ph type="body" idx="1"/>
          </p:nvPr>
        </p:nvSpPr>
        <p:spPr/>
        <p:txBody>
          <a:bodyPr/>
          <a:lstStyle/>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As mentioned, floodplain compensation area required</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FCA site identified and evaluated during PD&amp;E</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Coordinate with SWFMD for permitted work over Reedy Creek, as the segment between the abandoned bridges corridor and the existing bridge are Sovereign submerged lands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Noise study found no feasible noise barriers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7 medium-risk contamination sites will require Level 2 assessment in design</a:t>
            </a:r>
          </a:p>
        </p:txBody>
      </p:sp>
      <p:sp>
        <p:nvSpPr>
          <p:cNvPr id="4" name="Slide Number Placeholder 3">
            <a:extLst>
              <a:ext uri="{FF2B5EF4-FFF2-40B4-BE49-F238E27FC236}">
                <a16:creationId xmlns:a16="http://schemas.microsoft.com/office/drawing/2014/main" id="{1C061F2D-7269-01F3-B078-9A4F2B1CEB88}"/>
              </a:ext>
            </a:extLst>
          </p:cNvPr>
          <p:cNvSpPr>
            <a:spLocks noGrp="1"/>
          </p:cNvSpPr>
          <p:nvPr>
            <p:ph type="sldNum" sz="quarter" idx="5"/>
          </p:nvPr>
        </p:nvSpPr>
        <p:spPr/>
        <p:txBody>
          <a:bodyPr/>
          <a:lstStyle/>
          <a:p>
            <a:fld id="{AEEC9AAC-B1C4-4D2C-91D0-85CFAF83A1B3}" type="slidenum">
              <a:rPr lang="en-US" smtClean="0"/>
              <a:t>15</a:t>
            </a:fld>
            <a:endParaRPr lang="en-US"/>
          </a:p>
        </p:txBody>
      </p:sp>
      <p:sp>
        <p:nvSpPr>
          <p:cNvPr id="5" name="Header Placeholder 4">
            <a:extLst>
              <a:ext uri="{FF2B5EF4-FFF2-40B4-BE49-F238E27FC236}">
                <a16:creationId xmlns:a16="http://schemas.microsoft.com/office/drawing/2014/main" id="{AF2880B2-4D44-1039-C8E6-73B831B74E24}"/>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1690288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BBCD4-9A18-43FC-8BB2-937682AD22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97170B-96F0-F861-1D20-D0D4DA3FFE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DAE9EC-615F-6F80-B0E0-CC7D900E3F8F}"/>
              </a:ext>
            </a:extLst>
          </p:cNvPr>
          <p:cNvSpPr>
            <a:spLocks noGrp="1"/>
          </p:cNvSpPr>
          <p:nvPr>
            <p:ph type="body" idx="1"/>
          </p:nvPr>
        </p:nvSpPr>
        <p:spPr/>
        <p:txBody>
          <a:bodyPr/>
          <a:lstStyle/>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The removal and replacement of the 3 bridges is an adverse effect and a Section 4(f) use. </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 MOA executed with SHPO on Aug 7, 2025 addresses the effects. </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Stipulations include conducting architectural history survey of up to 35 bridges, documenting and creating publicly available historic interpretation of existing historic bridges and archaeological monitoring of the archeological protected sites during construction. </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While the design team may not be responsible for these stipulations, we need to ensure these items are carried forward. First two have to be done within 5 years of execution. The third item should be included in the design notes to the contractor.</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Permits include.. </a:t>
            </a:r>
          </a:p>
        </p:txBody>
      </p:sp>
      <p:sp>
        <p:nvSpPr>
          <p:cNvPr id="4" name="Slide Number Placeholder 3">
            <a:extLst>
              <a:ext uri="{FF2B5EF4-FFF2-40B4-BE49-F238E27FC236}">
                <a16:creationId xmlns:a16="http://schemas.microsoft.com/office/drawing/2014/main" id="{F7EE6B0E-77DC-D67F-2DB4-97D9F894169D}"/>
              </a:ext>
            </a:extLst>
          </p:cNvPr>
          <p:cNvSpPr>
            <a:spLocks noGrp="1"/>
          </p:cNvSpPr>
          <p:nvPr>
            <p:ph type="sldNum" sz="quarter" idx="5"/>
          </p:nvPr>
        </p:nvSpPr>
        <p:spPr/>
        <p:txBody>
          <a:bodyPr/>
          <a:lstStyle/>
          <a:p>
            <a:fld id="{AEEC9AAC-B1C4-4D2C-91D0-85CFAF83A1B3}" type="slidenum">
              <a:rPr lang="en-US" smtClean="0"/>
              <a:t>16</a:t>
            </a:fld>
            <a:endParaRPr lang="en-US"/>
          </a:p>
        </p:txBody>
      </p:sp>
      <p:sp>
        <p:nvSpPr>
          <p:cNvPr id="5" name="Header Placeholder 4">
            <a:extLst>
              <a:ext uri="{FF2B5EF4-FFF2-40B4-BE49-F238E27FC236}">
                <a16:creationId xmlns:a16="http://schemas.microsoft.com/office/drawing/2014/main" id="{1FFD77FD-E36D-B598-3ECA-B33B2FD281EE}"/>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3739102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51D63-6B92-5D9C-BA3A-03BA4D349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3938A-8684-1591-847A-19BA518FEA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37F8B-70B4-0B00-2ECC-4046403E7DF5}"/>
              </a:ext>
            </a:extLst>
          </p:cNvPr>
          <p:cNvSpPr>
            <a:spLocks noGrp="1"/>
          </p:cNvSpPr>
          <p:nvPr>
            <p:ph type="body" idx="1"/>
          </p:nvPr>
        </p:nvSpPr>
        <p:spPr/>
        <p:txBody>
          <a:bodyPr/>
          <a:lstStyle/>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Commitments to carry forward include:</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Fletcher Park cypress tree protection</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Section 106 MOA compliance</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Eastern indigo snake protection measures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Tricolored bat trigger/re-initiation</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Audubon’s crested caracara consultation and re-survey</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Monarch butterfly trigger/re-initiation</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Complete Florida bonneted bat surveys during design</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Bear interaction reporting and daily trash removal/bear proof containers during design</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If proposed, blasting plan for USFWS/FWC approval prior to construction</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Wood stork mitigation banking</a:t>
            </a:r>
          </a:p>
        </p:txBody>
      </p:sp>
      <p:sp>
        <p:nvSpPr>
          <p:cNvPr id="4" name="Slide Number Placeholder 3">
            <a:extLst>
              <a:ext uri="{FF2B5EF4-FFF2-40B4-BE49-F238E27FC236}">
                <a16:creationId xmlns:a16="http://schemas.microsoft.com/office/drawing/2014/main" id="{668249EE-D712-DF2E-AB25-F15526294E1B}"/>
              </a:ext>
            </a:extLst>
          </p:cNvPr>
          <p:cNvSpPr>
            <a:spLocks noGrp="1"/>
          </p:cNvSpPr>
          <p:nvPr>
            <p:ph type="sldNum" sz="quarter" idx="5"/>
          </p:nvPr>
        </p:nvSpPr>
        <p:spPr/>
        <p:txBody>
          <a:bodyPr/>
          <a:lstStyle/>
          <a:p>
            <a:fld id="{AEEC9AAC-B1C4-4D2C-91D0-85CFAF83A1B3}" type="slidenum">
              <a:rPr lang="en-US" smtClean="0"/>
              <a:t>17</a:t>
            </a:fld>
            <a:endParaRPr lang="en-US"/>
          </a:p>
        </p:txBody>
      </p:sp>
      <p:sp>
        <p:nvSpPr>
          <p:cNvPr id="5" name="Header Placeholder 4">
            <a:extLst>
              <a:ext uri="{FF2B5EF4-FFF2-40B4-BE49-F238E27FC236}">
                <a16:creationId xmlns:a16="http://schemas.microsoft.com/office/drawing/2014/main" id="{025028D9-DC40-4119-5D5D-8ED054792AAA}"/>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1185691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65EEF-A971-688B-17DC-B303F0B3B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D38CF-A4EA-C779-E27E-D338CB285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52B91A-D446-FA78-C08C-6313A1D49806}"/>
              </a:ext>
            </a:extLst>
          </p:cNvPr>
          <p:cNvSpPr>
            <a:spLocks noGrp="1"/>
          </p:cNvSpPr>
          <p:nvPr>
            <p:ph type="body" idx="1"/>
          </p:nvPr>
        </p:nvSpPr>
        <p:spPr/>
        <p:txBody>
          <a:bodyPr/>
          <a:lstStyle/>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-Post-PD&amp;E optimization</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-condensed typical </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-fit within existing ROW (excluding pond sites)</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-alignment shift to reduce impacts</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-lower property impact</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-lower cost</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-expedites delivery</a:t>
            </a:r>
          </a:p>
        </p:txBody>
      </p:sp>
      <p:sp>
        <p:nvSpPr>
          <p:cNvPr id="4" name="Slide Number Placeholder 3">
            <a:extLst>
              <a:ext uri="{FF2B5EF4-FFF2-40B4-BE49-F238E27FC236}">
                <a16:creationId xmlns:a16="http://schemas.microsoft.com/office/drawing/2014/main" id="{2FFC11D6-40FA-FBBB-2623-343C61966142}"/>
              </a:ext>
            </a:extLst>
          </p:cNvPr>
          <p:cNvSpPr>
            <a:spLocks noGrp="1"/>
          </p:cNvSpPr>
          <p:nvPr>
            <p:ph type="sldNum" sz="quarter" idx="5"/>
          </p:nvPr>
        </p:nvSpPr>
        <p:spPr/>
        <p:txBody>
          <a:bodyPr/>
          <a:lstStyle/>
          <a:p>
            <a:fld id="{AEEC9AAC-B1C4-4D2C-91D0-85CFAF83A1B3}" type="slidenum">
              <a:rPr lang="en-US" smtClean="0"/>
              <a:t>18</a:t>
            </a:fld>
            <a:endParaRPr lang="en-US"/>
          </a:p>
        </p:txBody>
      </p:sp>
      <p:sp>
        <p:nvSpPr>
          <p:cNvPr id="5" name="Header Placeholder 4">
            <a:extLst>
              <a:ext uri="{FF2B5EF4-FFF2-40B4-BE49-F238E27FC236}">
                <a16:creationId xmlns:a16="http://schemas.microsoft.com/office/drawing/2014/main" id="{69D05972-1A3F-1748-0B5E-D50F9F7C75C9}"/>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2038096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877B5-2056-11A5-E005-C5D9480CC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A005A2-A802-401D-B50B-3D1C87294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7A2CB1-019E-3A5D-2913-C7093B392AF7}"/>
              </a:ext>
            </a:extLst>
          </p:cNvPr>
          <p:cNvSpPr>
            <a:spLocks noGrp="1"/>
          </p:cNvSpPr>
          <p:nvPr>
            <p:ph type="body" idx="1"/>
          </p:nvPr>
        </p:nvSpPr>
        <p:spPr/>
        <p:txBody>
          <a:bodyPr/>
          <a:lstStyle/>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-Post-PD&amp;E optimization</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-condensed typical </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-fit within existing ROW (excluding pond sites)</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-alignment shift to reduce impacts</a:t>
            </a:r>
          </a:p>
          <a:p>
            <a:pPr marL="28280">
              <a:lnSpc>
                <a:spcPts val="1383"/>
              </a:lnSpc>
              <a:spcBef>
                <a:spcPts val="290"/>
              </a:spcBef>
            </a:pPr>
            <a:endPar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B174C94-6014-0016-55D9-5155DBA2623B}"/>
              </a:ext>
            </a:extLst>
          </p:cNvPr>
          <p:cNvSpPr>
            <a:spLocks noGrp="1"/>
          </p:cNvSpPr>
          <p:nvPr>
            <p:ph type="sldNum" sz="quarter" idx="5"/>
          </p:nvPr>
        </p:nvSpPr>
        <p:spPr/>
        <p:txBody>
          <a:bodyPr/>
          <a:lstStyle/>
          <a:p>
            <a:fld id="{AEEC9AAC-B1C4-4D2C-91D0-85CFAF83A1B3}" type="slidenum">
              <a:rPr lang="en-US" smtClean="0"/>
              <a:t>19</a:t>
            </a:fld>
            <a:endParaRPr lang="en-US"/>
          </a:p>
        </p:txBody>
      </p:sp>
      <p:sp>
        <p:nvSpPr>
          <p:cNvPr id="5" name="Header Placeholder 4">
            <a:extLst>
              <a:ext uri="{FF2B5EF4-FFF2-40B4-BE49-F238E27FC236}">
                <a16:creationId xmlns:a16="http://schemas.microsoft.com/office/drawing/2014/main" id="{C169FC97-F740-8FE6-E90F-0A663E4EC875}"/>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3803820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F05BF-AF7F-0C75-CE7F-C63941BC46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163F6-A824-D260-7D3A-8072D363B1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ABED5-5408-F361-77A7-A038BD9352CD}"/>
              </a:ext>
            </a:extLst>
          </p:cNvPr>
          <p:cNvSpPr>
            <a:spLocks noGrp="1"/>
          </p:cNvSpPr>
          <p:nvPr>
            <p:ph type="body" idx="1"/>
          </p:nvPr>
        </p:nvSpPr>
        <p:spPr/>
        <p:txBody>
          <a:bodyPr/>
          <a:lstStyle/>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-retain reedy creek PD&amp;E alignment, with restriping</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-Intercession City refinements</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-lower property impact</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-lower cost</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-expedites delivery</a:t>
            </a:r>
          </a:p>
        </p:txBody>
      </p:sp>
      <p:sp>
        <p:nvSpPr>
          <p:cNvPr id="4" name="Slide Number Placeholder 3">
            <a:extLst>
              <a:ext uri="{FF2B5EF4-FFF2-40B4-BE49-F238E27FC236}">
                <a16:creationId xmlns:a16="http://schemas.microsoft.com/office/drawing/2014/main" id="{6DABE8C1-23F3-1990-06E0-8A7D81712EB6}"/>
              </a:ext>
            </a:extLst>
          </p:cNvPr>
          <p:cNvSpPr>
            <a:spLocks noGrp="1"/>
          </p:cNvSpPr>
          <p:nvPr>
            <p:ph type="sldNum" sz="quarter" idx="5"/>
          </p:nvPr>
        </p:nvSpPr>
        <p:spPr/>
        <p:txBody>
          <a:bodyPr/>
          <a:lstStyle/>
          <a:p>
            <a:fld id="{AEEC9AAC-B1C4-4D2C-91D0-85CFAF83A1B3}" type="slidenum">
              <a:rPr lang="en-US" smtClean="0"/>
              <a:t>20</a:t>
            </a:fld>
            <a:endParaRPr lang="en-US"/>
          </a:p>
        </p:txBody>
      </p:sp>
      <p:sp>
        <p:nvSpPr>
          <p:cNvPr id="5" name="Header Placeholder 4">
            <a:extLst>
              <a:ext uri="{FF2B5EF4-FFF2-40B4-BE49-F238E27FC236}">
                <a16:creationId xmlns:a16="http://schemas.microsoft.com/office/drawing/2014/main" id="{9EE2EE21-AA59-FABA-F621-E51A73FE0D45}"/>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2494642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E0789-33A4-974F-4CF4-0008F97F77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23425-81FC-7864-BCE6-A7D35E41BB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6A64A7-90A6-B09D-87C2-E06D5E36E416}"/>
              </a:ext>
            </a:extLst>
          </p:cNvPr>
          <p:cNvSpPr>
            <a:spLocks noGrp="1"/>
          </p:cNvSpPr>
          <p:nvPr>
            <p:ph type="body" idx="1"/>
          </p:nvPr>
        </p:nvSpPr>
        <p:spPr/>
        <p:txBody>
          <a:bodyPr/>
          <a:lstStyle/>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-retain reedy creek PD&amp;E alignment, with restriping</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-Intercession City refinements</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-lower property impact</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-lower cost</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-expedites delivery</a:t>
            </a:r>
          </a:p>
        </p:txBody>
      </p:sp>
      <p:sp>
        <p:nvSpPr>
          <p:cNvPr id="4" name="Slide Number Placeholder 3">
            <a:extLst>
              <a:ext uri="{FF2B5EF4-FFF2-40B4-BE49-F238E27FC236}">
                <a16:creationId xmlns:a16="http://schemas.microsoft.com/office/drawing/2014/main" id="{B1953C7F-940B-4EB8-0497-2049D59AE61B}"/>
              </a:ext>
            </a:extLst>
          </p:cNvPr>
          <p:cNvSpPr>
            <a:spLocks noGrp="1"/>
          </p:cNvSpPr>
          <p:nvPr>
            <p:ph type="sldNum" sz="quarter" idx="5"/>
          </p:nvPr>
        </p:nvSpPr>
        <p:spPr/>
        <p:txBody>
          <a:bodyPr/>
          <a:lstStyle/>
          <a:p>
            <a:fld id="{AEEC9AAC-B1C4-4D2C-91D0-85CFAF83A1B3}" type="slidenum">
              <a:rPr lang="en-US" smtClean="0"/>
              <a:t>21</a:t>
            </a:fld>
            <a:endParaRPr lang="en-US"/>
          </a:p>
        </p:txBody>
      </p:sp>
      <p:sp>
        <p:nvSpPr>
          <p:cNvPr id="5" name="Header Placeholder 4">
            <a:extLst>
              <a:ext uri="{FF2B5EF4-FFF2-40B4-BE49-F238E27FC236}">
                <a16:creationId xmlns:a16="http://schemas.microsoft.com/office/drawing/2014/main" id="{275B4488-6DAB-1C53-E0D4-E8E31EA39F7A}"/>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1922429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B3B03-4F84-3E79-96EB-1151B93EC0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28B32-226A-D171-396B-580693683F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1242AE-7901-F0EE-D172-AC36BE7CAA5E}"/>
              </a:ext>
            </a:extLst>
          </p:cNvPr>
          <p:cNvSpPr>
            <a:spLocks noGrp="1"/>
          </p:cNvSpPr>
          <p:nvPr>
            <p:ph type="body" idx="1"/>
          </p:nvPr>
        </p:nvSpPr>
        <p:spPr/>
        <p:txBody>
          <a:bodyPr/>
          <a:lstStyle/>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Meetings and hearings held during PD&amp;E study</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Strong participation</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Access management concerns within Intercession City</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Request for signalized intersection </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Ped safety and accessibility concerns </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Requests to avoid ROW impacts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Existing drainage concerns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Desire for noise abatement</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Frustration with project schedule</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Experiencing heavy traffic</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Optimization expected to address concerns by reducing ROW impacts and aid in expediting project</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Additional coordination with Gatorade Plant manager</a:t>
            </a:r>
          </a:p>
        </p:txBody>
      </p:sp>
      <p:sp>
        <p:nvSpPr>
          <p:cNvPr id="4" name="Slide Number Placeholder 3">
            <a:extLst>
              <a:ext uri="{FF2B5EF4-FFF2-40B4-BE49-F238E27FC236}">
                <a16:creationId xmlns:a16="http://schemas.microsoft.com/office/drawing/2014/main" id="{6E2A30D3-B67E-D34B-29FE-6AF3924D7D76}"/>
              </a:ext>
            </a:extLst>
          </p:cNvPr>
          <p:cNvSpPr>
            <a:spLocks noGrp="1"/>
          </p:cNvSpPr>
          <p:nvPr>
            <p:ph type="sldNum" sz="quarter" idx="5"/>
          </p:nvPr>
        </p:nvSpPr>
        <p:spPr/>
        <p:txBody>
          <a:bodyPr/>
          <a:lstStyle/>
          <a:p>
            <a:fld id="{AEEC9AAC-B1C4-4D2C-91D0-85CFAF83A1B3}" type="slidenum">
              <a:rPr lang="en-US" smtClean="0"/>
              <a:t>22</a:t>
            </a:fld>
            <a:endParaRPr lang="en-US"/>
          </a:p>
        </p:txBody>
      </p:sp>
      <p:sp>
        <p:nvSpPr>
          <p:cNvPr id="5" name="Header Placeholder 4">
            <a:extLst>
              <a:ext uri="{FF2B5EF4-FFF2-40B4-BE49-F238E27FC236}">
                <a16:creationId xmlns:a16="http://schemas.microsoft.com/office/drawing/2014/main" id="{FA44BB43-D076-CDBF-CCD2-EA23E129DEA9}"/>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2328804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E09DB-3D67-118E-FD7D-439C41CAD0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A2CCD5-75A2-8E42-D608-8746AF69FE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01C5D0-0ADD-E017-34D7-D7859F09C105}"/>
              </a:ext>
            </a:extLst>
          </p:cNvPr>
          <p:cNvSpPr>
            <a:spLocks noGrp="1"/>
          </p:cNvSpPr>
          <p:nvPr>
            <p:ph type="body" idx="1"/>
          </p:nvPr>
        </p:nvSpPr>
        <p:spPr/>
        <p:txBody>
          <a:bodyPr/>
          <a:lstStyle/>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Adjacent project coordination </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Maintain reedy creek crossing</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Wall needs – survey will help</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Alignment profile and drainage – survey will help</a:t>
            </a:r>
          </a:p>
          <a:p>
            <a:pPr marL="199730" indent="-171450">
              <a:lnSpc>
                <a:spcPts val="1383"/>
              </a:lnSpc>
              <a:spcBef>
                <a:spcPts val="290"/>
              </a:spcBef>
              <a:buFontTx/>
              <a:buChar char="-"/>
            </a:pPr>
            <a:endPar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D84D0C5-EE3D-2719-15BF-241F66BC5081}"/>
              </a:ext>
            </a:extLst>
          </p:cNvPr>
          <p:cNvSpPr>
            <a:spLocks noGrp="1"/>
          </p:cNvSpPr>
          <p:nvPr>
            <p:ph type="sldNum" sz="quarter" idx="5"/>
          </p:nvPr>
        </p:nvSpPr>
        <p:spPr/>
        <p:txBody>
          <a:bodyPr/>
          <a:lstStyle/>
          <a:p>
            <a:fld id="{AEEC9AAC-B1C4-4D2C-91D0-85CFAF83A1B3}" type="slidenum">
              <a:rPr lang="en-US" smtClean="0"/>
              <a:t>23</a:t>
            </a:fld>
            <a:endParaRPr lang="en-US"/>
          </a:p>
        </p:txBody>
      </p:sp>
      <p:sp>
        <p:nvSpPr>
          <p:cNvPr id="5" name="Header Placeholder 4">
            <a:extLst>
              <a:ext uri="{FF2B5EF4-FFF2-40B4-BE49-F238E27FC236}">
                <a16:creationId xmlns:a16="http://schemas.microsoft.com/office/drawing/2014/main" id="{25BD9555-3BE0-C546-049A-CE7F8C749AAE}"/>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1079574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6A872-B866-893B-A758-094FC43AC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A38D1D-9301-B477-CF32-9650AF6F8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8F043-A7F0-E7D0-EF65-7B93B18FCF34}"/>
              </a:ext>
            </a:extLst>
          </p:cNvPr>
          <p:cNvSpPr>
            <a:spLocks noGrp="1"/>
          </p:cNvSpPr>
          <p:nvPr>
            <p:ph type="body" idx="1"/>
          </p:nvPr>
        </p:nvSpPr>
        <p:spPr/>
        <p:txBody>
          <a:bodyPr/>
          <a:lstStyle/>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MOT considerations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U-turn pavement needs</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Intercession City – survey will help</a:t>
            </a:r>
          </a:p>
          <a:p>
            <a:pPr marL="199730" indent="-171450">
              <a:lnSpc>
                <a:spcPts val="1383"/>
              </a:lnSpc>
              <a:spcBef>
                <a:spcPts val="290"/>
              </a:spcBef>
              <a:buFontTx/>
              <a:buChar char="-"/>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FCA coordination</a:t>
            </a:r>
          </a:p>
          <a:p>
            <a:pPr marL="199730" indent="-171450">
              <a:lnSpc>
                <a:spcPts val="1383"/>
              </a:lnSpc>
              <a:spcBef>
                <a:spcPts val="290"/>
              </a:spcBef>
              <a:buFontTx/>
              <a:buChar char="-"/>
            </a:pPr>
            <a:endPar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1653ADD-8B81-DEC8-478C-766852FFB4F4}"/>
              </a:ext>
            </a:extLst>
          </p:cNvPr>
          <p:cNvSpPr>
            <a:spLocks noGrp="1"/>
          </p:cNvSpPr>
          <p:nvPr>
            <p:ph type="sldNum" sz="quarter" idx="5"/>
          </p:nvPr>
        </p:nvSpPr>
        <p:spPr/>
        <p:txBody>
          <a:bodyPr/>
          <a:lstStyle/>
          <a:p>
            <a:fld id="{AEEC9AAC-B1C4-4D2C-91D0-85CFAF83A1B3}" type="slidenum">
              <a:rPr lang="en-US" smtClean="0"/>
              <a:t>24</a:t>
            </a:fld>
            <a:endParaRPr lang="en-US"/>
          </a:p>
        </p:txBody>
      </p:sp>
      <p:sp>
        <p:nvSpPr>
          <p:cNvPr id="5" name="Header Placeholder 4">
            <a:extLst>
              <a:ext uri="{FF2B5EF4-FFF2-40B4-BE49-F238E27FC236}">
                <a16:creationId xmlns:a16="http://schemas.microsoft.com/office/drawing/2014/main" id="{0508E528-D1EC-A088-446D-A4B80E1D380D}"/>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15693636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Sample Slides and Scripts</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EC9AAC-B1C4-4D2C-91D0-85CFAF83A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0939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team conducted an Intersection Control Evaluation in three locations along the corridor. Intersection treatments considered on U.S. 17/92 at Osceola Polk Line Road included a signalized intersection and RCUT. At Old Tampa Highway a signalized intersection was considered and at Avenue A considerations were made for a signalized intersection, roundabout, RCUT, and MUT. The recommended intersection treatments are in bold. with a signal recommended at Osceola Polk Line Road and Old Tampa Highway intersections, and a Roundabout recommended at the Avenue A intersection.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E77DA-8E16-4D5D-B4B6-CAEFAE0C7F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6551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4C71D-3C3F-F675-6A72-B2987D243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215351-B9D4-BADF-CA00-5F684ABF7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C2F5F9-F23B-86DC-68E7-A591B582C665}"/>
              </a:ext>
            </a:extLst>
          </p:cNvPr>
          <p:cNvSpPr>
            <a:spLocks noGrp="1"/>
          </p:cNvSpPr>
          <p:nvPr>
            <p:ph type="body" idx="1"/>
          </p:nvPr>
        </p:nvSpPr>
        <p:spPr/>
        <p:txBody>
          <a:bodyPr/>
          <a:lstStyle/>
          <a:p>
            <a:r>
              <a:rPr lang="en-US" dirty="0"/>
              <a:t>As part of the Preferred Alternative, the Osceola Polk Line Road/County Road 532 intersection is proposed to be shifted approximately 300 feet to the west along U.S. 17-92. This recommendation is being made to improve safety conditions at the intersection and provide an improved connection to the bridge over Reedy Creek. The intersection is proposed to remain a signalized intersection and will include an additional dedicated westbound right turn lane and dedicated eastbound left turn lane on to County Road 532.</a:t>
            </a:r>
          </a:p>
        </p:txBody>
      </p:sp>
      <p:sp>
        <p:nvSpPr>
          <p:cNvPr id="4" name="Slide Number Placeholder 3">
            <a:extLst>
              <a:ext uri="{FF2B5EF4-FFF2-40B4-BE49-F238E27FC236}">
                <a16:creationId xmlns:a16="http://schemas.microsoft.com/office/drawing/2014/main" id="{0DE53444-D669-CA09-B3F3-DBE295A122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92352E-1404-4C36-B66C-9580567605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84325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3E7EC-7027-8276-131D-C75A2164E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9D0162-C920-2C9A-36C2-FC792456FF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97568E-A7D0-3F1F-21A5-8C1B5415E21F}"/>
              </a:ext>
            </a:extLst>
          </p:cNvPr>
          <p:cNvSpPr>
            <a:spLocks noGrp="1"/>
          </p:cNvSpPr>
          <p:nvPr>
            <p:ph type="body" idx="1"/>
          </p:nvPr>
        </p:nvSpPr>
        <p:spPr/>
        <p:txBody>
          <a:bodyPr/>
          <a:lstStyle/>
          <a:p>
            <a:r>
              <a:rPr lang="en-US" dirty="0"/>
              <a:t>A new signalized intersection is proposed at U.S. 17-92 and Old Tampa Highway. This new intersection is proposed to be shifted to the east to improve safety and will include a dedicated eastbound left turn lane and westbound right turn lane onto Old Tampa Highway, and dedicated turn lanes from Old Tampa Highway onto U.S. 17-92. A pedestrian crosswalk is included at the intersection to provide a connection to the proposed shared-use path that travels along the north side of the proposed new bridge over Reedy Creek.</a:t>
            </a:r>
          </a:p>
        </p:txBody>
      </p:sp>
      <p:sp>
        <p:nvSpPr>
          <p:cNvPr id="4" name="Slide Number Placeholder 3">
            <a:extLst>
              <a:ext uri="{FF2B5EF4-FFF2-40B4-BE49-F238E27FC236}">
                <a16:creationId xmlns:a16="http://schemas.microsoft.com/office/drawing/2014/main" id="{57E5AFD1-C657-4B32-C8AC-03C85AE59C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92352E-1404-4C36-B66C-9580567605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8028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32BFC-00BF-5EFD-4FCA-E7548C886E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677FE0-D75D-E774-3E7B-BC0353DF18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41464-26A7-DCE2-CB47-6AC3BBFBAE45}"/>
              </a:ext>
            </a:extLst>
          </p:cNvPr>
          <p:cNvSpPr>
            <a:spLocks noGrp="1"/>
          </p:cNvSpPr>
          <p:nvPr>
            <p:ph type="body" idx="1"/>
          </p:nvPr>
        </p:nvSpPr>
        <p:spPr/>
        <p:txBody>
          <a:bodyPr/>
          <a:lstStyle/>
          <a:p>
            <a:r>
              <a:rPr lang="en-US" dirty="0"/>
              <a:t>A roundabout is proposed at the intersection of Avenue A and U.S. 17-92 to enhance safety and operations at the intersection. The center island of the roundabout will be surrounded by a truck apron to accommodate larger trucks. Intersection lighting and pavement markings are recommended to increase visibility and help drivers navigate the roundabout.</a:t>
            </a:r>
          </a:p>
        </p:txBody>
      </p:sp>
      <p:sp>
        <p:nvSpPr>
          <p:cNvPr id="4" name="Slide Number Placeholder 3">
            <a:extLst>
              <a:ext uri="{FF2B5EF4-FFF2-40B4-BE49-F238E27FC236}">
                <a16:creationId xmlns:a16="http://schemas.microsoft.com/office/drawing/2014/main" id="{25DF0513-4541-5228-CF6E-DB5C3054B6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92352E-1404-4C36-B66C-9580567605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322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4B6B9-9C23-601F-68E5-BE8026C6A5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B2E3D-7C7E-4848-F4B2-801DE6458D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F86BE-BCCE-DAB4-41DB-71E297F595A7}"/>
              </a:ext>
            </a:extLst>
          </p:cNvPr>
          <p:cNvSpPr>
            <a:spLocks noGrp="1"/>
          </p:cNvSpPr>
          <p:nvPr>
            <p:ph type="body" idx="1"/>
          </p:nvPr>
        </p:nvSpPr>
        <p:spPr/>
        <p:txBody>
          <a:bodyPr/>
          <a:lstStyle/>
          <a:p>
            <a:pPr marL="0" lvl="0" indent="0">
              <a:buFont typeface="Arial" panose="020B0604020202020204" pitchFamily="34" charset="0"/>
              <a:buNone/>
            </a:pPr>
            <a:r>
              <a:rPr lang="en-US" dirty="0"/>
              <a:t>As part of the Preferred Alternative, additional community enhancements were considered within Intercession City to improve pedestrian and vehicle safety. Two midblock crosswalks are proposed; one just east of Tallahassee Boulevard and one just west of Nocatee Street/Shepherd Lane. The midblock crosswalks are proposed to include pedestrian hybrid beacons to alert drivers when crossings will occur. To manage speeds through Intercession City, several speed management practices have been incorporated into the Preferred Alternative, including horizontal deflection, or intentional curves to manage speed, speed feedback signs, curb and gutter resulting in narrower travel lanes, shared-use paths, and landscaping. These speed management practices are intended to slow vehicles by increasing driver alertness. The use of landscaping will be further evaluated in the design phase for this project.</a:t>
            </a:r>
          </a:p>
        </p:txBody>
      </p:sp>
      <p:sp>
        <p:nvSpPr>
          <p:cNvPr id="4" name="Slide Number Placeholder 3">
            <a:extLst>
              <a:ext uri="{FF2B5EF4-FFF2-40B4-BE49-F238E27FC236}">
                <a16:creationId xmlns:a16="http://schemas.microsoft.com/office/drawing/2014/main" id="{A7A6A38F-BBA3-C0BF-D556-76F19B9B82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92352E-1404-4C36-B66C-9580567605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650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DA666-A9F2-9E97-2919-29866F0FCD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CCF39-5CC0-A87A-8709-6D44A711FD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9610D7-24C9-EE4B-A172-D16D391DCF30}"/>
              </a:ext>
            </a:extLst>
          </p:cNvPr>
          <p:cNvSpPr>
            <a:spLocks noGrp="1"/>
          </p:cNvSpPr>
          <p:nvPr>
            <p:ph type="body" idx="1"/>
          </p:nvPr>
        </p:nvSpPr>
        <p:spPr/>
        <p:txBody>
          <a:bodyPr/>
          <a:lstStyle/>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-retain reedy creek PD&amp;E alignment, with restriping</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-Intercession City refinements</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-lower property impact</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-lower cost</a:t>
            </a:r>
          </a:p>
          <a:p>
            <a:pPr marL="28280">
              <a:lnSpc>
                <a:spcPts val="1383"/>
              </a:lnSpc>
              <a:spcBef>
                <a:spcPts val="290"/>
              </a:spcBef>
            </a:pPr>
            <a:r>
              <a:rPr lang="en-US" sz="1200" dirty="0">
                <a:highlight>
                  <a:srgbClr val="FFFF00"/>
                </a:highlight>
                <a:latin typeface="Times New Roman" panose="02020603050405020304" pitchFamily="18" charset="0"/>
                <a:ea typeface="Calibri" panose="020F0502020204030204" pitchFamily="34" charset="0"/>
                <a:cs typeface="Times New Roman" panose="02020603050405020304" pitchFamily="18" charset="0"/>
              </a:rPr>
              <a:t>-expedites delivery</a:t>
            </a:r>
          </a:p>
        </p:txBody>
      </p:sp>
      <p:sp>
        <p:nvSpPr>
          <p:cNvPr id="4" name="Slide Number Placeholder 3">
            <a:extLst>
              <a:ext uri="{FF2B5EF4-FFF2-40B4-BE49-F238E27FC236}">
                <a16:creationId xmlns:a16="http://schemas.microsoft.com/office/drawing/2014/main" id="{D33065A0-29C3-C32B-8DDF-88DECA2C819C}"/>
              </a:ext>
            </a:extLst>
          </p:cNvPr>
          <p:cNvSpPr>
            <a:spLocks noGrp="1"/>
          </p:cNvSpPr>
          <p:nvPr>
            <p:ph type="sldNum" sz="quarter" idx="5"/>
          </p:nvPr>
        </p:nvSpPr>
        <p:spPr/>
        <p:txBody>
          <a:bodyPr/>
          <a:lstStyle/>
          <a:p>
            <a:fld id="{AEEC9AAC-B1C4-4D2C-91D0-85CFAF83A1B3}" type="slidenum">
              <a:rPr lang="en-US" smtClean="0"/>
              <a:t>31</a:t>
            </a:fld>
            <a:endParaRPr lang="en-US"/>
          </a:p>
        </p:txBody>
      </p:sp>
      <p:sp>
        <p:nvSpPr>
          <p:cNvPr id="5" name="Header Placeholder 4">
            <a:extLst>
              <a:ext uri="{FF2B5EF4-FFF2-40B4-BE49-F238E27FC236}">
                <a16:creationId xmlns:a16="http://schemas.microsoft.com/office/drawing/2014/main" id="{601E7D11-509B-1191-0AF9-21BD3EE4E2A6}"/>
              </a:ext>
            </a:extLst>
          </p:cNvPr>
          <p:cNvSpPr>
            <a:spLocks noGrp="1"/>
          </p:cNvSpPr>
          <p:nvPr>
            <p:ph type="hdr" sz="quarter"/>
          </p:nvPr>
        </p:nvSpPr>
        <p:spPr/>
        <p:txBody>
          <a:bodyPr/>
          <a:lstStyle/>
          <a:p>
            <a:r>
              <a:rPr lang="en-US"/>
              <a:t>Sample Slides and Scripts</a:t>
            </a:r>
          </a:p>
        </p:txBody>
      </p:sp>
    </p:spTree>
    <p:extLst>
      <p:ext uri="{BB962C8B-B14F-4D97-AF65-F5344CB8AC3E}">
        <p14:creationId xmlns:p14="http://schemas.microsoft.com/office/powerpoint/2010/main" val="32091046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7" name="Picture 6">
            <a:extLst>
              <a:ext uri="{FF2B5EF4-FFF2-40B4-BE49-F238E27FC236}">
                <a16:creationId xmlns:a16="http://schemas.microsoft.com/office/drawing/2014/main" id="{858CAF75-3982-4F74-A936-D77E1EA12E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76200"/>
            <a:ext cx="2743196" cy="1371600"/>
          </a:xfrm>
          <a:prstGeom prst="rect">
            <a:avLst/>
          </a:prstGeom>
        </p:spPr>
      </p:pic>
    </p:spTree>
    <p:extLst>
      <p:ext uri="{BB962C8B-B14F-4D97-AF65-F5344CB8AC3E}">
        <p14:creationId xmlns:p14="http://schemas.microsoft.com/office/powerpoint/2010/main" val="17095900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5_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13" name="Picture 12">
            <a:extLst>
              <a:ext uri="{FF2B5EF4-FFF2-40B4-BE49-F238E27FC236}">
                <a16:creationId xmlns:a16="http://schemas.microsoft.com/office/drawing/2014/main" id="{876C280D-B7F7-4985-AFC2-C63748B72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6172200"/>
            <a:ext cx="1123866" cy="507918"/>
          </a:xfrm>
          <a:prstGeom prst="rect">
            <a:avLst/>
          </a:prstGeom>
        </p:spPr>
      </p:pic>
    </p:spTree>
    <p:extLst>
      <p:ext uri="{BB962C8B-B14F-4D97-AF65-F5344CB8AC3E}">
        <p14:creationId xmlns:p14="http://schemas.microsoft.com/office/powerpoint/2010/main" val="172392039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13" name="Picture 12">
            <a:extLst>
              <a:ext uri="{FF2B5EF4-FFF2-40B4-BE49-F238E27FC236}">
                <a16:creationId xmlns:a16="http://schemas.microsoft.com/office/drawing/2014/main" id="{876C280D-B7F7-4985-AFC2-C63748B72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6172200"/>
            <a:ext cx="1123866" cy="507918"/>
          </a:xfrm>
          <a:prstGeom prst="rect">
            <a:avLst/>
          </a:prstGeom>
        </p:spPr>
      </p:pic>
    </p:spTree>
    <p:extLst>
      <p:ext uri="{BB962C8B-B14F-4D97-AF65-F5344CB8AC3E}">
        <p14:creationId xmlns:p14="http://schemas.microsoft.com/office/powerpoint/2010/main" val="231583388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13" name="Picture 12">
            <a:extLst>
              <a:ext uri="{FF2B5EF4-FFF2-40B4-BE49-F238E27FC236}">
                <a16:creationId xmlns:a16="http://schemas.microsoft.com/office/drawing/2014/main" id="{876C280D-B7F7-4985-AFC2-C63748B72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6172200"/>
            <a:ext cx="1123866" cy="507918"/>
          </a:xfrm>
          <a:prstGeom prst="rect">
            <a:avLst/>
          </a:prstGeom>
        </p:spPr>
      </p:pic>
    </p:spTree>
    <p:extLst>
      <p:ext uri="{BB962C8B-B14F-4D97-AF65-F5344CB8AC3E}">
        <p14:creationId xmlns:p14="http://schemas.microsoft.com/office/powerpoint/2010/main" val="302269976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13" name="Picture 12">
            <a:extLst>
              <a:ext uri="{FF2B5EF4-FFF2-40B4-BE49-F238E27FC236}">
                <a16:creationId xmlns:a16="http://schemas.microsoft.com/office/drawing/2014/main" id="{876C280D-B7F7-4985-AFC2-C63748B72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6172200"/>
            <a:ext cx="1123866" cy="507918"/>
          </a:xfrm>
          <a:prstGeom prst="rect">
            <a:avLst/>
          </a:prstGeom>
        </p:spPr>
      </p:pic>
    </p:spTree>
    <p:extLst>
      <p:ext uri="{BB962C8B-B14F-4D97-AF65-F5344CB8AC3E}">
        <p14:creationId xmlns:p14="http://schemas.microsoft.com/office/powerpoint/2010/main" val="77730079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ondary Slide - Option 1">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19200" y="1371600"/>
            <a:ext cx="10566400" cy="4724400"/>
          </a:xfrm>
          <a:prstGeom prst="rect">
            <a:avLst/>
          </a:prstGeom>
        </p:spPr>
        <p:txBody>
          <a:bodyPr>
            <a:normAutofit/>
          </a:bodyPr>
          <a:lstStyle>
            <a:lvl1pPr>
              <a:buClr>
                <a:srgbClr val="1F4283"/>
              </a:buClr>
              <a:defRPr sz="1800">
                <a:latin typeface="Arial" panose="020B0604020202020204" pitchFamily="34" charset="0"/>
                <a:cs typeface="Arial" panose="020B0604020202020204" pitchFamily="34" charset="0"/>
              </a:defRPr>
            </a:lvl1pPr>
            <a:lvl2pPr>
              <a:buClr>
                <a:srgbClr val="1F4283"/>
              </a:buClr>
              <a:defRPr sz="1500">
                <a:latin typeface="Arial" panose="020B0604020202020204" pitchFamily="34" charset="0"/>
                <a:cs typeface="Arial" panose="020B0604020202020204" pitchFamily="34" charset="0"/>
              </a:defRPr>
            </a:lvl2pPr>
            <a:lvl3pPr>
              <a:buClr>
                <a:srgbClr val="1F4283"/>
              </a:buClr>
              <a:defRPr sz="1500">
                <a:latin typeface="Arial" panose="020B0604020202020204" pitchFamily="34" charset="0"/>
                <a:cs typeface="Arial" panose="020B0604020202020204" pitchFamily="34" charset="0"/>
              </a:defRPr>
            </a:lvl3pPr>
            <a:lvl4pPr>
              <a:buClr>
                <a:srgbClr val="1F4283"/>
              </a:buClr>
              <a:defRPr sz="1200">
                <a:latin typeface="Arial" panose="020B0604020202020204" pitchFamily="34" charset="0"/>
                <a:cs typeface="Arial" panose="020B0604020202020204" pitchFamily="34" charset="0"/>
              </a:defRPr>
            </a:lvl4pPr>
            <a:lvl5pPr>
              <a:buClr>
                <a:srgbClr val="1F4283"/>
              </a:buClr>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10563698-4B7F-4578-B233-69996FC61DAC}"/>
              </a:ext>
            </a:extLst>
          </p:cNvPr>
          <p:cNvSpPr>
            <a:spLocks noGrp="1"/>
          </p:cNvSpPr>
          <p:nvPr>
            <p:ph type="title" hasCustomPrompt="1"/>
          </p:nvPr>
        </p:nvSpPr>
        <p:spPr>
          <a:xfrm>
            <a:off x="1219200" y="685800"/>
            <a:ext cx="10566400" cy="533400"/>
          </a:xfrm>
          <a:prstGeom prst="rect">
            <a:avLst/>
          </a:prstGeom>
        </p:spPr>
        <p:txBody>
          <a:bodyPr/>
          <a:lstStyle>
            <a:lvl1pPr>
              <a:defRPr sz="2800">
                <a:solidFill>
                  <a:schemeClr val="tx1"/>
                </a:solidFill>
              </a:defRPr>
            </a:lvl1pPr>
          </a:lstStyle>
          <a:p>
            <a:r>
              <a:rPr lang="en-US"/>
              <a:t>Slide Title</a:t>
            </a:r>
          </a:p>
        </p:txBody>
      </p:sp>
      <p:sp>
        <p:nvSpPr>
          <p:cNvPr id="4" name="Slide Number Placeholder 2">
            <a:extLst>
              <a:ext uri="{FF2B5EF4-FFF2-40B4-BE49-F238E27FC236}">
                <a16:creationId xmlns:a16="http://schemas.microsoft.com/office/drawing/2014/main" id="{1FF22DC0-2BD3-4FF6-9A6D-113D245875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cxnSp>
        <p:nvCxnSpPr>
          <p:cNvPr id="5" name="Straight Connector 4">
            <a:extLst>
              <a:ext uri="{FF2B5EF4-FFF2-40B4-BE49-F238E27FC236}">
                <a16:creationId xmlns:a16="http://schemas.microsoft.com/office/drawing/2014/main" id="{265C2694-6C6C-41BA-9A41-D8643412E8E1}"/>
              </a:ext>
            </a:extLst>
          </p:cNvPr>
          <p:cNvCxnSpPr>
            <a:cxnSpLocks/>
          </p:cNvCxnSpPr>
          <p:nvPr userDrawn="1"/>
        </p:nvCxnSpPr>
        <p:spPr>
          <a:xfrm flipV="1">
            <a:off x="1219200" y="983822"/>
            <a:ext cx="10566400" cy="12071"/>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76271619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ondary Slide - Option 2">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19199" y="1371600"/>
            <a:ext cx="5254791" cy="4504267"/>
          </a:xfrm>
          <a:prstGeom prst="rect">
            <a:avLst/>
          </a:prstGeom>
        </p:spPr>
        <p:txBody>
          <a:bodyPr>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604000" y="1363133"/>
            <a:ext cx="5181600" cy="4504267"/>
          </a:xfrm>
          <a:prstGeom prst="rect">
            <a:avLst/>
          </a:prstGeom>
        </p:spPr>
        <p:txBody>
          <a:bodyPr>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AEBE5303-CFC7-465C-B0BB-8A7E0DA5E9E2}"/>
              </a:ext>
            </a:extLst>
          </p:cNvPr>
          <p:cNvSpPr>
            <a:spLocks noGrp="1"/>
          </p:cNvSpPr>
          <p:nvPr>
            <p:ph type="title" hasCustomPrompt="1"/>
          </p:nvPr>
        </p:nvSpPr>
        <p:spPr>
          <a:xfrm>
            <a:off x="1219200" y="685800"/>
            <a:ext cx="10566400" cy="533400"/>
          </a:xfrm>
          <a:prstGeom prst="rect">
            <a:avLst/>
          </a:prstGeom>
        </p:spPr>
        <p:txBody>
          <a:bodyPr/>
          <a:lstStyle>
            <a:lvl1pPr>
              <a:defRPr>
                <a:solidFill>
                  <a:schemeClr val="tx1"/>
                </a:solidFill>
              </a:defRPr>
            </a:lvl1pPr>
          </a:lstStyle>
          <a:p>
            <a:r>
              <a:rPr lang="en-US"/>
              <a:t>Slide Title</a:t>
            </a:r>
          </a:p>
        </p:txBody>
      </p:sp>
      <p:sp>
        <p:nvSpPr>
          <p:cNvPr id="5" name="Slide Number Placeholder 2">
            <a:extLst>
              <a:ext uri="{FF2B5EF4-FFF2-40B4-BE49-F238E27FC236}">
                <a16:creationId xmlns:a16="http://schemas.microsoft.com/office/drawing/2014/main" id="{E4F62A49-28D6-478D-936B-D4D8D57363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spTree>
    <p:extLst>
      <p:ext uri="{BB962C8B-B14F-4D97-AF65-F5344CB8AC3E}">
        <p14:creationId xmlns:p14="http://schemas.microsoft.com/office/powerpoint/2010/main" val="26794918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ondary Slide - Media">
    <p:spTree>
      <p:nvGrpSpPr>
        <p:cNvPr id="1" name=""/>
        <p:cNvGrpSpPr/>
        <p:nvPr/>
      </p:nvGrpSpPr>
      <p:grpSpPr>
        <a:xfrm>
          <a:off x="0" y="0"/>
          <a:ext cx="0" cy="0"/>
          <a:chOff x="0" y="0"/>
          <a:chExt cx="0" cy="0"/>
        </a:xfrm>
      </p:grpSpPr>
      <p:sp>
        <p:nvSpPr>
          <p:cNvPr id="5" name="Media Placeholder 4"/>
          <p:cNvSpPr>
            <a:spLocks noGrp="1"/>
          </p:cNvSpPr>
          <p:nvPr>
            <p:ph type="media" sz="quarter" idx="10"/>
          </p:nvPr>
        </p:nvSpPr>
        <p:spPr>
          <a:xfrm>
            <a:off x="1219200" y="1371600"/>
            <a:ext cx="10566400" cy="4724400"/>
          </a:xfrm>
          <a:prstGeom prst="rect">
            <a:avLst/>
          </a:prstGeom>
        </p:spPr>
        <p:txBody>
          <a:bodyPr/>
          <a:lstStyle/>
          <a:p>
            <a:endParaRPr lang="en-US"/>
          </a:p>
        </p:txBody>
      </p:sp>
      <p:sp>
        <p:nvSpPr>
          <p:cNvPr id="7" name="Title 1">
            <a:extLst>
              <a:ext uri="{FF2B5EF4-FFF2-40B4-BE49-F238E27FC236}">
                <a16:creationId xmlns:a16="http://schemas.microsoft.com/office/drawing/2014/main" id="{D743FA47-892B-491C-A53C-FEAFECF15B8F}"/>
              </a:ext>
            </a:extLst>
          </p:cNvPr>
          <p:cNvSpPr>
            <a:spLocks noGrp="1"/>
          </p:cNvSpPr>
          <p:nvPr>
            <p:ph type="title" hasCustomPrompt="1"/>
          </p:nvPr>
        </p:nvSpPr>
        <p:spPr>
          <a:xfrm>
            <a:off x="1219200" y="685800"/>
            <a:ext cx="10566400" cy="533400"/>
          </a:xfrm>
          <a:prstGeom prst="rect">
            <a:avLst/>
          </a:prstGeom>
        </p:spPr>
        <p:txBody>
          <a:bodyPr/>
          <a:lstStyle>
            <a:lvl1pPr>
              <a:defRPr>
                <a:solidFill>
                  <a:schemeClr val="tx1"/>
                </a:solidFill>
              </a:defRPr>
            </a:lvl1pPr>
          </a:lstStyle>
          <a:p>
            <a:r>
              <a:rPr lang="en-US"/>
              <a:t>Slide Title</a:t>
            </a:r>
          </a:p>
        </p:txBody>
      </p:sp>
      <p:sp>
        <p:nvSpPr>
          <p:cNvPr id="4" name="Slide Number Placeholder 2">
            <a:extLst>
              <a:ext uri="{FF2B5EF4-FFF2-40B4-BE49-F238E27FC236}">
                <a16:creationId xmlns:a16="http://schemas.microsoft.com/office/drawing/2014/main" id="{DB95BC42-2855-4098-8652-690825665A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spTree>
    <p:extLst>
      <p:ext uri="{BB962C8B-B14F-4D97-AF65-F5344CB8AC3E}">
        <p14:creationId xmlns:p14="http://schemas.microsoft.com/office/powerpoint/2010/main" val="12961152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6E0CDAE-028F-4E48-AB81-74E653F7E5DC}"/>
              </a:ext>
            </a:extLst>
          </p:cNvPr>
          <p:cNvSpPr>
            <a:spLocks noGrp="1"/>
          </p:cNvSpPr>
          <p:nvPr>
            <p:ph type="sldNum" sz="quarter" idx="10"/>
          </p:nvPr>
        </p:nvSpPr>
        <p:spPr/>
        <p:txBody>
          <a:bodyPr/>
          <a:lstStyle/>
          <a:p>
            <a:fld id="{F4CD3F1F-7A31-4D74-8610-B2B3005404DA}" type="slidenum">
              <a:rPr lang="en-US" smtClean="0"/>
              <a:t>‹#›</a:t>
            </a:fld>
            <a:endParaRPr lang="en-US"/>
          </a:p>
        </p:txBody>
      </p:sp>
      <p:sp>
        <p:nvSpPr>
          <p:cNvPr id="4" name="Rectangle 3">
            <a:extLst>
              <a:ext uri="{FF2B5EF4-FFF2-40B4-BE49-F238E27FC236}">
                <a16:creationId xmlns:a16="http://schemas.microsoft.com/office/drawing/2014/main" id="{7E85EC8D-9062-44CF-B523-C08CB7191198}"/>
              </a:ext>
            </a:extLst>
          </p:cNvPr>
          <p:cNvSpPr/>
          <p:nvPr userDrawn="1"/>
        </p:nvSpPr>
        <p:spPr>
          <a:xfrm>
            <a:off x="0" y="0"/>
            <a:ext cx="1953491"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811759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ondary Slide - Chart">
    <p:spTree>
      <p:nvGrpSpPr>
        <p:cNvPr id="1" name=""/>
        <p:cNvGrpSpPr/>
        <p:nvPr/>
      </p:nvGrpSpPr>
      <p:grpSpPr>
        <a:xfrm>
          <a:off x="0" y="0"/>
          <a:ext cx="0" cy="0"/>
          <a:chOff x="0" y="0"/>
          <a:chExt cx="0" cy="0"/>
        </a:xfrm>
      </p:grpSpPr>
      <p:sp>
        <p:nvSpPr>
          <p:cNvPr id="3" name="Chart Placeholder 2"/>
          <p:cNvSpPr>
            <a:spLocks noGrp="1"/>
          </p:cNvSpPr>
          <p:nvPr>
            <p:ph type="chart" sz="quarter" idx="10"/>
          </p:nvPr>
        </p:nvSpPr>
        <p:spPr>
          <a:xfrm>
            <a:off x="1219200" y="1371600"/>
            <a:ext cx="10566400" cy="4724400"/>
          </a:xfrm>
          <a:prstGeom prst="rect">
            <a:avLst/>
          </a:prstGeom>
        </p:spPr>
        <p:txBody>
          <a:bodyPr/>
          <a:lstStyle/>
          <a:p>
            <a:endParaRPr lang="en-US"/>
          </a:p>
        </p:txBody>
      </p:sp>
      <p:sp>
        <p:nvSpPr>
          <p:cNvPr id="6" name="Title 1">
            <a:extLst>
              <a:ext uri="{FF2B5EF4-FFF2-40B4-BE49-F238E27FC236}">
                <a16:creationId xmlns:a16="http://schemas.microsoft.com/office/drawing/2014/main" id="{2531F56B-FEB3-4E96-87AC-983B8F4358CE}"/>
              </a:ext>
            </a:extLst>
          </p:cNvPr>
          <p:cNvSpPr>
            <a:spLocks noGrp="1"/>
          </p:cNvSpPr>
          <p:nvPr>
            <p:ph type="title" hasCustomPrompt="1"/>
          </p:nvPr>
        </p:nvSpPr>
        <p:spPr>
          <a:xfrm>
            <a:off x="1219200" y="685800"/>
            <a:ext cx="10566400" cy="533400"/>
          </a:xfrm>
          <a:prstGeom prst="rect">
            <a:avLst/>
          </a:prstGeom>
        </p:spPr>
        <p:txBody>
          <a:bodyPr/>
          <a:lstStyle>
            <a:lvl1pPr>
              <a:defRPr>
                <a:solidFill>
                  <a:schemeClr val="tx1"/>
                </a:solidFill>
              </a:defRPr>
            </a:lvl1pPr>
          </a:lstStyle>
          <a:p>
            <a:r>
              <a:rPr lang="en-US"/>
              <a:t>Slide Title</a:t>
            </a:r>
          </a:p>
        </p:txBody>
      </p:sp>
      <p:sp>
        <p:nvSpPr>
          <p:cNvPr id="4" name="Slide Number Placeholder 2">
            <a:extLst>
              <a:ext uri="{FF2B5EF4-FFF2-40B4-BE49-F238E27FC236}">
                <a16:creationId xmlns:a16="http://schemas.microsoft.com/office/drawing/2014/main" id="{37028230-3542-47B4-9A75-3E18F1D7ED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cxnSp>
        <p:nvCxnSpPr>
          <p:cNvPr id="7" name="Straight Connector 6">
            <a:extLst>
              <a:ext uri="{FF2B5EF4-FFF2-40B4-BE49-F238E27FC236}">
                <a16:creationId xmlns:a16="http://schemas.microsoft.com/office/drawing/2014/main" id="{D9B8001A-C0A2-433E-9B0E-B78844D380DA}"/>
              </a:ext>
            </a:extLst>
          </p:cNvPr>
          <p:cNvCxnSpPr>
            <a:cxnSpLocks/>
          </p:cNvCxnSpPr>
          <p:nvPr userDrawn="1"/>
        </p:nvCxnSpPr>
        <p:spPr>
          <a:xfrm flipV="1">
            <a:off x="1219200" y="1038140"/>
            <a:ext cx="10566400" cy="12071"/>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29904502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Secondary Slide - Media">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AA33D5-5349-4CBA-9CE9-63185A04CE09}"/>
              </a:ext>
            </a:extLst>
          </p:cNvPr>
          <p:cNvSpPr>
            <a:spLocks noGrp="1"/>
          </p:cNvSpPr>
          <p:nvPr>
            <p:ph type="ftr" sz="quarter" idx="10"/>
          </p:nvPr>
        </p:nvSpPr>
        <p:spPr>
          <a:xfrm>
            <a:off x="7879074" y="6356350"/>
            <a:ext cx="4114800" cy="365125"/>
          </a:xfrm>
          <a:prstGeom prst="rect">
            <a:avLst/>
          </a:prstGeom>
        </p:spPr>
        <p:txBody>
          <a:bodyPr/>
          <a:lstStyle/>
          <a:p>
            <a:endParaRPr lang="en-US"/>
          </a:p>
        </p:txBody>
      </p:sp>
      <p:sp>
        <p:nvSpPr>
          <p:cNvPr id="3" name="Slide Number Placeholder 2">
            <a:extLst>
              <a:ext uri="{FF2B5EF4-FFF2-40B4-BE49-F238E27FC236}">
                <a16:creationId xmlns:a16="http://schemas.microsoft.com/office/drawing/2014/main" id="{35666257-CA36-44BC-B1BF-AA0405A3F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spTree>
    <p:extLst>
      <p:ext uri="{BB962C8B-B14F-4D97-AF65-F5344CB8AC3E}">
        <p14:creationId xmlns:p14="http://schemas.microsoft.com/office/powerpoint/2010/main" val="559627643"/>
      </p:ext>
    </p:extLst>
  </p:cSld>
  <p:clrMapOvr>
    <a:masterClrMapping/>
  </p:clrMapOvr>
  <mc:AlternateContent xmlns:mc="http://schemas.openxmlformats.org/markup-compatibility/2006" xmlns:p14="http://schemas.microsoft.com/office/powerpoint/2010/main">
    <mc:Choice Requires="p14">
      <p:transition p14:dur="300" advTm="0">
        <p:fade/>
      </p:transition>
    </mc:Choice>
    <mc:Fallback xmlns="">
      <p:transition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EE45F4-3869-4B32-8E0C-F685B04650F7}"/>
              </a:ext>
            </a:extLst>
          </p:cNvPr>
          <p:cNvSpPr>
            <a:spLocks noGrp="1"/>
          </p:cNvSpPr>
          <p:nvPr>
            <p:ph type="dt" sz="half" idx="10"/>
          </p:nvPr>
        </p:nvSpPr>
        <p:spPr/>
        <p:txBody>
          <a:bodyPr/>
          <a:lstStyle>
            <a:lvl1pPr>
              <a:defRPr/>
            </a:lvl1pPr>
          </a:lstStyle>
          <a:p>
            <a:r>
              <a:rPr lang="en-US" dirty="0"/>
              <a:t>FPID No. 437200-2</a:t>
            </a:r>
          </a:p>
        </p:txBody>
      </p:sp>
      <p:sp>
        <p:nvSpPr>
          <p:cNvPr id="3" name="Footer Placeholder 2">
            <a:extLst>
              <a:ext uri="{FF2B5EF4-FFF2-40B4-BE49-F238E27FC236}">
                <a16:creationId xmlns:a16="http://schemas.microsoft.com/office/drawing/2014/main" id="{2DBE7BC1-99C2-4ADC-801C-52F6E7954AB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5FC7455-43BF-4955-AAE4-91AA41C83C20}"/>
              </a:ext>
            </a:extLst>
          </p:cNvPr>
          <p:cNvSpPr>
            <a:spLocks noGrp="1"/>
          </p:cNvSpPr>
          <p:nvPr>
            <p:ph type="sldNum" sz="quarter" idx="12"/>
          </p:nvPr>
        </p:nvSpPr>
        <p:spPr/>
        <p:txBody>
          <a:bodyPr/>
          <a:lstStyle/>
          <a:p>
            <a:fld id="{35773EB0-A12E-47E2-91D9-1DEF4747B74F}" type="slidenum">
              <a:rPr lang="en-US" smtClean="0"/>
              <a:t>‹#›</a:t>
            </a:fld>
            <a:endParaRPr lang="en-US" dirty="0"/>
          </a:p>
        </p:txBody>
      </p:sp>
    </p:spTree>
    <p:extLst>
      <p:ext uri="{BB962C8B-B14F-4D97-AF65-F5344CB8AC3E}">
        <p14:creationId xmlns:p14="http://schemas.microsoft.com/office/powerpoint/2010/main" val="14380195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7" name="Picture 6">
            <a:extLst>
              <a:ext uri="{FF2B5EF4-FFF2-40B4-BE49-F238E27FC236}">
                <a16:creationId xmlns:a16="http://schemas.microsoft.com/office/drawing/2014/main" id="{858CAF75-3982-4F74-A936-D77E1EA12E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76200"/>
            <a:ext cx="2743196" cy="1371600"/>
          </a:xfrm>
          <a:prstGeom prst="rect">
            <a:avLst/>
          </a:prstGeom>
        </p:spPr>
      </p:pic>
      <p:sp>
        <p:nvSpPr>
          <p:cNvPr id="4" name="Footer Placeholder 3">
            <a:extLst>
              <a:ext uri="{FF2B5EF4-FFF2-40B4-BE49-F238E27FC236}">
                <a16:creationId xmlns:a16="http://schemas.microsoft.com/office/drawing/2014/main" id="{55965F13-6F9D-4DA7-9931-5D37067CAE7E}"/>
              </a:ext>
            </a:extLst>
          </p:cNvPr>
          <p:cNvSpPr>
            <a:spLocks noGrp="1"/>
          </p:cNvSpPr>
          <p:nvPr>
            <p:ph type="ftr" sz="quarter" idx="10"/>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B8E106BE-3DBC-4FB3-A5F3-DF008D5AB523}"/>
              </a:ext>
            </a:extLst>
          </p:cNvPr>
          <p:cNvSpPr>
            <a:spLocks noGrp="1"/>
          </p:cNvSpPr>
          <p:nvPr>
            <p:ph type="sldNum" sz="quarter" idx="11"/>
          </p:nvPr>
        </p:nvSpPr>
        <p:spPr/>
        <p:txBody>
          <a:bodyPr/>
          <a:lstStyle/>
          <a:p>
            <a:fld id="{F4CD3F1F-7A31-4D74-8610-B2B3005404DA}" type="slidenum">
              <a:rPr lang="en-US" smtClean="0"/>
              <a:t>‹#›</a:t>
            </a:fld>
            <a:endParaRPr lang="en-US"/>
          </a:p>
        </p:txBody>
      </p:sp>
    </p:spTree>
    <p:extLst>
      <p:ext uri="{BB962C8B-B14F-4D97-AF65-F5344CB8AC3E}">
        <p14:creationId xmlns:p14="http://schemas.microsoft.com/office/powerpoint/2010/main" val="292387322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5_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13" name="Picture 12">
            <a:extLst>
              <a:ext uri="{FF2B5EF4-FFF2-40B4-BE49-F238E27FC236}">
                <a16:creationId xmlns:a16="http://schemas.microsoft.com/office/drawing/2014/main" id="{876C280D-B7F7-4985-AFC2-C63748B72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6172200"/>
            <a:ext cx="1123866" cy="507918"/>
          </a:xfrm>
          <a:prstGeom prst="rect">
            <a:avLst/>
          </a:prstGeom>
        </p:spPr>
      </p:pic>
      <p:sp>
        <p:nvSpPr>
          <p:cNvPr id="4" name="Footer Placeholder 3">
            <a:extLst>
              <a:ext uri="{FF2B5EF4-FFF2-40B4-BE49-F238E27FC236}">
                <a16:creationId xmlns:a16="http://schemas.microsoft.com/office/drawing/2014/main" id="{F098940D-93DE-4C51-8B8A-3EBEE93AC97A}"/>
              </a:ext>
            </a:extLst>
          </p:cNvPr>
          <p:cNvSpPr>
            <a:spLocks noGrp="1"/>
          </p:cNvSpPr>
          <p:nvPr>
            <p:ph type="ftr" sz="quarter" idx="10"/>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FCC136D-4897-4700-973B-AD2A419C43AD}"/>
              </a:ext>
            </a:extLst>
          </p:cNvPr>
          <p:cNvSpPr>
            <a:spLocks noGrp="1"/>
          </p:cNvSpPr>
          <p:nvPr>
            <p:ph type="sldNum" sz="quarter" idx="11"/>
          </p:nvPr>
        </p:nvSpPr>
        <p:spPr/>
        <p:txBody>
          <a:bodyPr/>
          <a:lstStyle/>
          <a:p>
            <a:fld id="{F4CD3F1F-7A31-4D74-8610-B2B3005404DA}" type="slidenum">
              <a:rPr lang="en-US" smtClean="0"/>
              <a:t>‹#›</a:t>
            </a:fld>
            <a:endParaRPr lang="en-US"/>
          </a:p>
        </p:txBody>
      </p:sp>
    </p:spTree>
    <p:extLst>
      <p:ext uri="{BB962C8B-B14F-4D97-AF65-F5344CB8AC3E}">
        <p14:creationId xmlns:p14="http://schemas.microsoft.com/office/powerpoint/2010/main" val="120038860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13" name="Picture 12">
            <a:extLst>
              <a:ext uri="{FF2B5EF4-FFF2-40B4-BE49-F238E27FC236}">
                <a16:creationId xmlns:a16="http://schemas.microsoft.com/office/drawing/2014/main" id="{876C280D-B7F7-4985-AFC2-C63748B72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6172200"/>
            <a:ext cx="1123866" cy="507918"/>
          </a:xfrm>
          <a:prstGeom prst="rect">
            <a:avLst/>
          </a:prstGeom>
        </p:spPr>
      </p:pic>
      <p:sp>
        <p:nvSpPr>
          <p:cNvPr id="4" name="Footer Placeholder 3">
            <a:extLst>
              <a:ext uri="{FF2B5EF4-FFF2-40B4-BE49-F238E27FC236}">
                <a16:creationId xmlns:a16="http://schemas.microsoft.com/office/drawing/2014/main" id="{A08D850B-993B-459E-AF87-F551EED2B710}"/>
              </a:ext>
            </a:extLst>
          </p:cNvPr>
          <p:cNvSpPr>
            <a:spLocks noGrp="1"/>
          </p:cNvSpPr>
          <p:nvPr>
            <p:ph type="ftr" sz="quarter" idx="10"/>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180BBB35-C3E5-433D-8E3A-7A998768A35D}"/>
              </a:ext>
            </a:extLst>
          </p:cNvPr>
          <p:cNvSpPr>
            <a:spLocks noGrp="1"/>
          </p:cNvSpPr>
          <p:nvPr>
            <p:ph type="sldNum" sz="quarter" idx="11"/>
          </p:nvPr>
        </p:nvSpPr>
        <p:spPr/>
        <p:txBody>
          <a:bodyPr/>
          <a:lstStyle/>
          <a:p>
            <a:fld id="{F4CD3F1F-7A31-4D74-8610-B2B3005404DA}" type="slidenum">
              <a:rPr lang="en-US" smtClean="0"/>
              <a:t>‹#›</a:t>
            </a:fld>
            <a:endParaRPr lang="en-US"/>
          </a:p>
        </p:txBody>
      </p:sp>
    </p:spTree>
    <p:extLst>
      <p:ext uri="{BB962C8B-B14F-4D97-AF65-F5344CB8AC3E}">
        <p14:creationId xmlns:p14="http://schemas.microsoft.com/office/powerpoint/2010/main" val="152207736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2_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13" name="Picture 12">
            <a:extLst>
              <a:ext uri="{FF2B5EF4-FFF2-40B4-BE49-F238E27FC236}">
                <a16:creationId xmlns:a16="http://schemas.microsoft.com/office/drawing/2014/main" id="{876C280D-B7F7-4985-AFC2-C63748B72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6172200"/>
            <a:ext cx="1123866" cy="507918"/>
          </a:xfrm>
          <a:prstGeom prst="rect">
            <a:avLst/>
          </a:prstGeom>
        </p:spPr>
      </p:pic>
      <p:sp>
        <p:nvSpPr>
          <p:cNvPr id="4" name="Footer Placeholder 3">
            <a:extLst>
              <a:ext uri="{FF2B5EF4-FFF2-40B4-BE49-F238E27FC236}">
                <a16:creationId xmlns:a16="http://schemas.microsoft.com/office/drawing/2014/main" id="{27B13ED1-38DA-4429-81F0-2CA0E13E94A6}"/>
              </a:ext>
            </a:extLst>
          </p:cNvPr>
          <p:cNvSpPr>
            <a:spLocks noGrp="1"/>
          </p:cNvSpPr>
          <p:nvPr>
            <p:ph type="ftr" sz="quarter" idx="10"/>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21083892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4_Cover Slide - Option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AC7E-455D-4D35-9CBC-BD6D01E117E4}"/>
              </a:ext>
            </a:extLst>
          </p:cNvPr>
          <p:cNvSpPr/>
          <p:nvPr userDrawn="1"/>
        </p:nvSpPr>
        <p:spPr>
          <a:xfrm>
            <a:off x="0" y="0"/>
            <a:ext cx="60960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hasCustomPrompt="1"/>
          </p:nvPr>
        </p:nvSpPr>
        <p:spPr>
          <a:xfrm>
            <a:off x="1828800" y="2743201"/>
            <a:ext cx="8534400" cy="685801"/>
          </a:xfrm>
          <a:prstGeom prst="rect">
            <a:avLst/>
          </a:prstGeom>
          <a:solidFill>
            <a:schemeClr val="bg1"/>
          </a:solidFill>
          <a:effectLst>
            <a:outerShdw blurRad="50800" dist="101600" dir="2700000" algn="tl" rotWithShape="0">
              <a:prstClr val="black">
                <a:alpha val="40000"/>
              </a:prstClr>
            </a:outerShdw>
          </a:effectLst>
        </p:spPr>
        <p:txBody>
          <a:bodyPr anchor="b">
            <a:normAutofit/>
          </a:bodyPr>
          <a:lstStyle>
            <a:lvl1pPr algn="ctr">
              <a:defRPr sz="2800">
                <a:solidFill>
                  <a:srgbClr val="1F4283"/>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hasCustomPrompt="1"/>
          </p:nvPr>
        </p:nvSpPr>
        <p:spPr>
          <a:xfrm>
            <a:off x="1828800" y="3429002"/>
            <a:ext cx="8534400" cy="685799"/>
          </a:xfrm>
          <a:prstGeom prst="rect">
            <a:avLst/>
          </a:prstGeom>
          <a:solidFill>
            <a:schemeClr val="bg1"/>
          </a:solidFill>
          <a:effectLst>
            <a:outerShdw blurRad="50800" dist="101600" dir="2700000" algn="tl" rotWithShape="0">
              <a:prstClr val="black">
                <a:alpha val="40000"/>
              </a:prstClr>
            </a:outerShdw>
          </a:effectLst>
        </p:spPr>
        <p:txBody>
          <a:bodyPr anchor="t">
            <a:normAutofit/>
          </a:bodyPr>
          <a:lstStyle>
            <a:lvl1pPr marL="0" indent="0" algn="ctr">
              <a:buNone/>
              <a:defRPr sz="1800" b="1" cap="none">
                <a:solidFill>
                  <a:srgbClr val="FF0000"/>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13" name="Picture 12">
            <a:extLst>
              <a:ext uri="{FF2B5EF4-FFF2-40B4-BE49-F238E27FC236}">
                <a16:creationId xmlns:a16="http://schemas.microsoft.com/office/drawing/2014/main" id="{876C280D-B7F7-4985-AFC2-C63748B72D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6172200"/>
            <a:ext cx="1123866" cy="507918"/>
          </a:xfrm>
          <a:prstGeom prst="rect">
            <a:avLst/>
          </a:prstGeom>
        </p:spPr>
      </p:pic>
      <p:sp>
        <p:nvSpPr>
          <p:cNvPr id="4" name="Footer Placeholder 3">
            <a:extLst>
              <a:ext uri="{FF2B5EF4-FFF2-40B4-BE49-F238E27FC236}">
                <a16:creationId xmlns:a16="http://schemas.microsoft.com/office/drawing/2014/main" id="{B44DE42D-5808-4C28-A11B-2FFC6DA5D0A1}"/>
              </a:ext>
            </a:extLst>
          </p:cNvPr>
          <p:cNvSpPr>
            <a:spLocks noGrp="1"/>
          </p:cNvSpPr>
          <p:nvPr>
            <p:ph type="ftr" sz="quarter" idx="10"/>
          </p:nvPr>
        </p:nvSpPr>
        <p:spPr>
          <a:xfrm>
            <a:off x="4038600" y="6356350"/>
            <a:ext cx="4114800" cy="365125"/>
          </a:xfrm>
          <a:prstGeom prst="rect">
            <a:avLst/>
          </a:prstGeom>
        </p:spPr>
        <p:txBody>
          <a:bodyPr/>
          <a:lstStyle/>
          <a:p>
            <a:endParaRPr lang="en-US"/>
          </a:p>
        </p:txBody>
      </p:sp>
    </p:spTree>
    <p:extLst>
      <p:ext uri="{BB962C8B-B14F-4D97-AF65-F5344CB8AC3E}">
        <p14:creationId xmlns:p14="http://schemas.microsoft.com/office/powerpoint/2010/main" val="311676723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ondary Slide - Option 1">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0563698-4B7F-4578-B233-69996FC61DAC}"/>
              </a:ext>
            </a:extLst>
          </p:cNvPr>
          <p:cNvSpPr>
            <a:spLocks noGrp="1"/>
          </p:cNvSpPr>
          <p:nvPr>
            <p:ph type="title" hasCustomPrompt="1"/>
          </p:nvPr>
        </p:nvSpPr>
        <p:spPr>
          <a:xfrm>
            <a:off x="1219200" y="685800"/>
            <a:ext cx="10566400" cy="533400"/>
          </a:xfrm>
          <a:prstGeom prst="rect">
            <a:avLst/>
          </a:prstGeom>
        </p:spPr>
        <p:txBody>
          <a:bodyPr/>
          <a:lstStyle>
            <a:lvl1pPr>
              <a:defRPr sz="2800">
                <a:solidFill>
                  <a:schemeClr val="tx1"/>
                </a:solidFill>
              </a:defRPr>
            </a:lvl1pPr>
          </a:lstStyle>
          <a:p>
            <a:r>
              <a:rPr lang="en-US"/>
              <a:t>Slide Title</a:t>
            </a:r>
          </a:p>
        </p:txBody>
      </p:sp>
      <p:sp>
        <p:nvSpPr>
          <p:cNvPr id="3" name="Content Placeholder 2"/>
          <p:cNvSpPr>
            <a:spLocks noGrp="1"/>
          </p:cNvSpPr>
          <p:nvPr>
            <p:ph idx="1" hasCustomPrompt="1"/>
          </p:nvPr>
        </p:nvSpPr>
        <p:spPr>
          <a:xfrm>
            <a:off x="1219200" y="1371600"/>
            <a:ext cx="10566400" cy="4724400"/>
          </a:xfrm>
          <a:prstGeom prst="rect">
            <a:avLst/>
          </a:prstGeom>
        </p:spPr>
        <p:txBody>
          <a:bodyPr>
            <a:normAutofit/>
          </a:bodyPr>
          <a:lstStyle>
            <a:lvl1pPr>
              <a:buClr>
                <a:srgbClr val="1F4283"/>
              </a:buClr>
              <a:defRPr sz="1800">
                <a:latin typeface="Arial" panose="020B0604020202020204" pitchFamily="34" charset="0"/>
                <a:cs typeface="Arial" panose="020B0604020202020204" pitchFamily="34" charset="0"/>
              </a:defRPr>
            </a:lvl1pPr>
            <a:lvl2pPr>
              <a:buClr>
                <a:srgbClr val="1F4283"/>
              </a:buClr>
              <a:defRPr sz="1500">
                <a:latin typeface="Arial" panose="020B0604020202020204" pitchFamily="34" charset="0"/>
                <a:cs typeface="Arial" panose="020B0604020202020204" pitchFamily="34" charset="0"/>
              </a:defRPr>
            </a:lvl2pPr>
            <a:lvl3pPr>
              <a:buClr>
                <a:srgbClr val="1F4283"/>
              </a:buClr>
              <a:defRPr sz="1500">
                <a:latin typeface="Arial" panose="020B0604020202020204" pitchFamily="34" charset="0"/>
                <a:cs typeface="Arial" panose="020B0604020202020204" pitchFamily="34" charset="0"/>
              </a:defRPr>
            </a:lvl3pPr>
            <a:lvl4pPr>
              <a:buClr>
                <a:srgbClr val="1F4283"/>
              </a:buClr>
              <a:defRPr sz="1200">
                <a:latin typeface="Arial" panose="020B0604020202020204" pitchFamily="34" charset="0"/>
                <a:cs typeface="Arial" panose="020B0604020202020204" pitchFamily="34" charset="0"/>
              </a:defRPr>
            </a:lvl4pPr>
            <a:lvl5pPr>
              <a:buClr>
                <a:srgbClr val="1F4283"/>
              </a:buClr>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D8480DA5-9769-4C61-829D-F3F6A4370A67}"/>
              </a:ext>
            </a:extLst>
          </p:cNvPr>
          <p:cNvSpPr>
            <a:spLocks noGrp="1"/>
          </p:cNvSpPr>
          <p:nvPr>
            <p:ph type="ftr" sz="quarter" idx="10"/>
          </p:nvPr>
        </p:nvSpPr>
        <p:spPr>
          <a:xfrm>
            <a:off x="4038600" y="6356350"/>
            <a:ext cx="4114800" cy="365125"/>
          </a:xfrm>
          <a:prstGeom prst="rect">
            <a:avLst/>
          </a:prstGeom>
        </p:spPr>
        <p:txBody>
          <a:bodyPr/>
          <a:lstStyle/>
          <a:p>
            <a:endParaRPr lang="en-US"/>
          </a:p>
        </p:txBody>
      </p:sp>
      <p:sp>
        <p:nvSpPr>
          <p:cNvPr id="5" name="Slide Number Placeholder 2">
            <a:extLst>
              <a:ext uri="{FF2B5EF4-FFF2-40B4-BE49-F238E27FC236}">
                <a16:creationId xmlns:a16="http://schemas.microsoft.com/office/drawing/2014/main" id="{9702BDD6-5E82-4B8C-A2BD-1814A34556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spTree>
    <p:extLst>
      <p:ext uri="{BB962C8B-B14F-4D97-AF65-F5344CB8AC3E}">
        <p14:creationId xmlns:p14="http://schemas.microsoft.com/office/powerpoint/2010/main" val="367729982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ondary Slide - Option 2">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19199" y="1371600"/>
            <a:ext cx="5254791" cy="4504267"/>
          </a:xfrm>
          <a:prstGeom prst="rect">
            <a:avLst/>
          </a:prstGeom>
        </p:spPr>
        <p:txBody>
          <a:bodyPr>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604000" y="1363133"/>
            <a:ext cx="5181600" cy="4504267"/>
          </a:xfrm>
          <a:prstGeom prst="rect">
            <a:avLst/>
          </a:prstGeom>
        </p:spPr>
        <p:txBody>
          <a:bodyPr>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AEBE5303-CFC7-465C-B0BB-8A7E0DA5E9E2}"/>
              </a:ext>
            </a:extLst>
          </p:cNvPr>
          <p:cNvSpPr>
            <a:spLocks noGrp="1"/>
          </p:cNvSpPr>
          <p:nvPr>
            <p:ph type="title" hasCustomPrompt="1"/>
          </p:nvPr>
        </p:nvSpPr>
        <p:spPr>
          <a:xfrm>
            <a:off x="1219200" y="685800"/>
            <a:ext cx="10566400" cy="533400"/>
          </a:xfrm>
          <a:prstGeom prst="rect">
            <a:avLst/>
          </a:prstGeom>
        </p:spPr>
        <p:txBody>
          <a:bodyPr/>
          <a:lstStyle>
            <a:lvl1pPr>
              <a:defRPr>
                <a:solidFill>
                  <a:schemeClr val="tx1"/>
                </a:solidFill>
              </a:defRPr>
            </a:lvl1pPr>
          </a:lstStyle>
          <a:p>
            <a:r>
              <a:rPr lang="en-US"/>
              <a:t>Slide Title</a:t>
            </a:r>
          </a:p>
        </p:txBody>
      </p:sp>
      <p:sp>
        <p:nvSpPr>
          <p:cNvPr id="2" name="Footer Placeholder 1">
            <a:extLst>
              <a:ext uri="{FF2B5EF4-FFF2-40B4-BE49-F238E27FC236}">
                <a16:creationId xmlns:a16="http://schemas.microsoft.com/office/drawing/2014/main" id="{36616262-20AF-43A1-9361-F6B39EFF85D7}"/>
              </a:ext>
            </a:extLst>
          </p:cNvPr>
          <p:cNvSpPr>
            <a:spLocks noGrp="1"/>
          </p:cNvSpPr>
          <p:nvPr>
            <p:ph type="ftr" sz="quarter" idx="10"/>
          </p:nvPr>
        </p:nvSpPr>
        <p:spPr>
          <a:xfrm>
            <a:off x="4038600" y="6356350"/>
            <a:ext cx="4114800" cy="365125"/>
          </a:xfrm>
          <a:prstGeom prst="rect">
            <a:avLst/>
          </a:prstGeom>
        </p:spPr>
        <p:txBody>
          <a:bodyPr/>
          <a:lstStyle/>
          <a:p>
            <a:endParaRPr lang="en-US"/>
          </a:p>
        </p:txBody>
      </p:sp>
      <p:sp>
        <p:nvSpPr>
          <p:cNvPr id="7" name="Slide Number Placeholder 2">
            <a:extLst>
              <a:ext uri="{FF2B5EF4-FFF2-40B4-BE49-F238E27FC236}">
                <a16:creationId xmlns:a16="http://schemas.microsoft.com/office/drawing/2014/main" id="{EC63ECC7-F6F0-44A2-A2A9-8C698DB423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spTree>
    <p:extLst>
      <p:ext uri="{BB962C8B-B14F-4D97-AF65-F5344CB8AC3E}">
        <p14:creationId xmlns:p14="http://schemas.microsoft.com/office/powerpoint/2010/main" val="309430708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ondary Slide - Media">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8AA33D5-5349-4CBA-9CE9-63185A04CE09}"/>
              </a:ext>
            </a:extLst>
          </p:cNvPr>
          <p:cNvSpPr>
            <a:spLocks noGrp="1"/>
          </p:cNvSpPr>
          <p:nvPr>
            <p:ph type="ftr" sz="quarter" idx="10"/>
          </p:nvPr>
        </p:nvSpPr>
        <p:spPr>
          <a:xfrm>
            <a:off x="7879074" y="6356350"/>
            <a:ext cx="4114800" cy="365125"/>
          </a:xfrm>
          <a:prstGeom prst="rect">
            <a:avLst/>
          </a:prstGeom>
        </p:spPr>
        <p:txBody>
          <a:bodyPr/>
          <a:lstStyle/>
          <a:p>
            <a:endParaRPr lang="en-US"/>
          </a:p>
        </p:txBody>
      </p:sp>
      <p:sp>
        <p:nvSpPr>
          <p:cNvPr id="3" name="Slide Number Placeholder 2">
            <a:extLst>
              <a:ext uri="{FF2B5EF4-FFF2-40B4-BE49-F238E27FC236}">
                <a16:creationId xmlns:a16="http://schemas.microsoft.com/office/drawing/2014/main" id="{35666257-CA36-44BC-B1BF-AA0405A3F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spTree>
    <p:extLst>
      <p:ext uri="{BB962C8B-B14F-4D97-AF65-F5344CB8AC3E}">
        <p14:creationId xmlns:p14="http://schemas.microsoft.com/office/powerpoint/2010/main" val="350243796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ondary Slide - Chart">
    <p:spTree>
      <p:nvGrpSpPr>
        <p:cNvPr id="1" name=""/>
        <p:cNvGrpSpPr/>
        <p:nvPr/>
      </p:nvGrpSpPr>
      <p:grpSpPr>
        <a:xfrm>
          <a:off x="0" y="0"/>
          <a:ext cx="0" cy="0"/>
          <a:chOff x="0" y="0"/>
          <a:chExt cx="0" cy="0"/>
        </a:xfrm>
      </p:grpSpPr>
      <p:sp>
        <p:nvSpPr>
          <p:cNvPr id="3" name="Chart Placeholder 2"/>
          <p:cNvSpPr>
            <a:spLocks noGrp="1"/>
          </p:cNvSpPr>
          <p:nvPr>
            <p:ph type="chart" sz="quarter" idx="10"/>
          </p:nvPr>
        </p:nvSpPr>
        <p:spPr>
          <a:xfrm>
            <a:off x="1219200" y="1371600"/>
            <a:ext cx="10566400" cy="4724400"/>
          </a:xfrm>
          <a:prstGeom prst="rect">
            <a:avLst/>
          </a:prstGeom>
        </p:spPr>
        <p:txBody>
          <a:bodyPr/>
          <a:lstStyle/>
          <a:p>
            <a:endParaRPr lang="en-US"/>
          </a:p>
        </p:txBody>
      </p:sp>
      <p:sp>
        <p:nvSpPr>
          <p:cNvPr id="6" name="Title 1">
            <a:extLst>
              <a:ext uri="{FF2B5EF4-FFF2-40B4-BE49-F238E27FC236}">
                <a16:creationId xmlns:a16="http://schemas.microsoft.com/office/drawing/2014/main" id="{2531F56B-FEB3-4E96-87AC-983B8F4358CE}"/>
              </a:ext>
            </a:extLst>
          </p:cNvPr>
          <p:cNvSpPr>
            <a:spLocks noGrp="1"/>
          </p:cNvSpPr>
          <p:nvPr>
            <p:ph type="title" hasCustomPrompt="1"/>
          </p:nvPr>
        </p:nvSpPr>
        <p:spPr>
          <a:xfrm>
            <a:off x="1219200" y="685800"/>
            <a:ext cx="10566400" cy="533400"/>
          </a:xfrm>
          <a:prstGeom prst="rect">
            <a:avLst/>
          </a:prstGeom>
        </p:spPr>
        <p:txBody>
          <a:bodyPr/>
          <a:lstStyle>
            <a:lvl1pPr>
              <a:defRPr>
                <a:solidFill>
                  <a:schemeClr val="tx1"/>
                </a:solidFill>
              </a:defRPr>
            </a:lvl1pPr>
          </a:lstStyle>
          <a:p>
            <a:r>
              <a:rPr lang="en-US"/>
              <a:t>Slide Title</a:t>
            </a:r>
          </a:p>
        </p:txBody>
      </p:sp>
      <p:sp>
        <p:nvSpPr>
          <p:cNvPr id="2" name="Footer Placeholder 1">
            <a:extLst>
              <a:ext uri="{FF2B5EF4-FFF2-40B4-BE49-F238E27FC236}">
                <a16:creationId xmlns:a16="http://schemas.microsoft.com/office/drawing/2014/main" id="{0B764663-4E9E-432F-B4D5-BA00A68844E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2">
            <a:extLst>
              <a:ext uri="{FF2B5EF4-FFF2-40B4-BE49-F238E27FC236}">
                <a16:creationId xmlns:a16="http://schemas.microsoft.com/office/drawing/2014/main" id="{97C5FDC4-8D91-4A59-9C58-EE4C8E28FB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spTree>
    <p:extLst>
      <p:ext uri="{BB962C8B-B14F-4D97-AF65-F5344CB8AC3E}">
        <p14:creationId xmlns:p14="http://schemas.microsoft.com/office/powerpoint/2010/main" val="16601627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1.png"/><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 name="Rectangle 17"/>
          <p:cNvSpPr/>
          <p:nvPr userDrawn="1"/>
        </p:nvSpPr>
        <p:spPr>
          <a:xfrm>
            <a:off x="0" y="0"/>
            <a:ext cx="10668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endParaRPr lang="en-US" sz="120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22747EE-7F0A-480B-B983-2BE8080DF753}"/>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6200" y="152400"/>
            <a:ext cx="914399" cy="457200"/>
          </a:xfrm>
          <a:prstGeom prst="rect">
            <a:avLst/>
          </a:prstGeom>
        </p:spPr>
      </p:pic>
      <p:sp>
        <p:nvSpPr>
          <p:cNvPr id="4" name="Slide Number Placeholder 2">
            <a:extLst>
              <a:ext uri="{FF2B5EF4-FFF2-40B4-BE49-F238E27FC236}">
                <a16:creationId xmlns:a16="http://schemas.microsoft.com/office/drawing/2014/main" id="{0BE58417-0A1F-489D-83D5-4DCF1CBC47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spTree>
    <p:extLst>
      <p:ext uri="{BB962C8B-B14F-4D97-AF65-F5344CB8AC3E}">
        <p14:creationId xmlns:p14="http://schemas.microsoft.com/office/powerpoint/2010/main" val="4234605449"/>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686" r:id="rId3"/>
    <p:sldLayoutId id="2147483687" r:id="rId4"/>
    <p:sldLayoutId id="2147483689" r:id="rId5"/>
    <p:sldLayoutId id="2147483674" r:id="rId6"/>
    <p:sldLayoutId id="2147483676" r:id="rId7"/>
    <p:sldLayoutId id="2147483675" r:id="rId8"/>
    <p:sldLayoutId id="2147483726" r:id="rId9"/>
    <p:sldLayoutId id="2147483685" r:id="rId10"/>
    <p:sldLayoutId id="2147483729" r:id="rId11"/>
    <p:sldLayoutId id="2147483730" r:id="rId12"/>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hdr="0" ftr="0" dt="0"/>
  <p:txStyles>
    <p:titleStyle>
      <a:lvl1pPr algn="l" defTabSz="257175" rtl="0" eaLnBrk="1" latinLnBrk="0" hangingPunct="1">
        <a:spcBef>
          <a:spcPct val="0"/>
        </a:spcBef>
        <a:buNone/>
        <a:defRPr sz="2400" b="1" kern="1200" cap="none">
          <a:solidFill>
            <a:srgbClr val="335697"/>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72125" indent="-17212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800" b="1" kern="1200">
          <a:solidFill>
            <a:schemeClr val="tx2"/>
          </a:solidFill>
          <a:latin typeface="Arial" panose="020B0604020202020204" pitchFamily="34" charset="0"/>
          <a:ea typeface="+mn-ea"/>
          <a:cs typeface="Arial" panose="020B0604020202020204" pitchFamily="34" charset="0"/>
        </a:defRPr>
      </a:lvl1pPr>
      <a:lvl2pPr marL="354375" indent="-17212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500" kern="1200">
          <a:solidFill>
            <a:schemeClr val="tx2"/>
          </a:solidFill>
          <a:latin typeface="Arial" panose="020B0604020202020204" pitchFamily="34" charset="0"/>
          <a:ea typeface="+mn-ea"/>
          <a:cs typeface="Arial" panose="020B0604020202020204" pitchFamily="34" charset="0"/>
        </a:defRPr>
      </a:lvl2pPr>
      <a:lvl3pPr marL="506250" indent="-15187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500" kern="1200">
          <a:solidFill>
            <a:schemeClr val="tx2"/>
          </a:solidFill>
          <a:latin typeface="Arial" panose="020B0604020202020204" pitchFamily="34" charset="0"/>
          <a:ea typeface="+mn-ea"/>
          <a:cs typeface="Arial" panose="020B0604020202020204" pitchFamily="34" charset="0"/>
        </a:defRPr>
      </a:lvl3pPr>
      <a:lvl4pPr marL="698625" indent="-13162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200" kern="1200">
          <a:solidFill>
            <a:schemeClr val="tx2"/>
          </a:solidFill>
          <a:latin typeface="Arial" panose="020B0604020202020204" pitchFamily="34" charset="0"/>
          <a:ea typeface="+mn-ea"/>
          <a:cs typeface="Arial" panose="020B0604020202020204" pitchFamily="34" charset="0"/>
        </a:defRPr>
      </a:lvl4pPr>
      <a:lvl5pPr marL="901125" indent="-13162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200" kern="1200">
          <a:solidFill>
            <a:schemeClr val="tx2"/>
          </a:solidFill>
          <a:latin typeface="Arial" panose="020B0604020202020204" pitchFamily="34" charset="0"/>
          <a:ea typeface="+mn-ea"/>
          <a:cs typeface="Arial" panose="020B0604020202020204" pitchFamily="34" charset="0"/>
        </a:defRPr>
      </a:lvl5pPr>
      <a:lvl6pPr marL="1068750" indent="-128588" algn="l" defTabSz="257175" rtl="0" eaLnBrk="1" latinLnBrk="0" hangingPunct="1">
        <a:spcBef>
          <a:spcPct val="20000"/>
        </a:spcBef>
        <a:spcAft>
          <a:spcPts val="338"/>
        </a:spcAft>
        <a:buClr>
          <a:schemeClr val="accent2"/>
        </a:buClr>
        <a:buSzPct val="92000"/>
        <a:buFont typeface="Wingdings 2" panose="05020102010507070707" pitchFamily="18" charset="2"/>
        <a:buChar char=""/>
        <a:defRPr sz="675" kern="1200">
          <a:solidFill>
            <a:schemeClr val="tx2"/>
          </a:solidFill>
          <a:latin typeface="+mn-lt"/>
          <a:ea typeface="+mn-ea"/>
          <a:cs typeface="+mn-cs"/>
        </a:defRPr>
      </a:lvl6pPr>
      <a:lvl7pPr marL="1237500" indent="-128588" algn="l" defTabSz="257175" rtl="0" eaLnBrk="1" latinLnBrk="0" hangingPunct="1">
        <a:spcBef>
          <a:spcPct val="20000"/>
        </a:spcBef>
        <a:spcAft>
          <a:spcPts val="338"/>
        </a:spcAft>
        <a:buClr>
          <a:schemeClr val="accent2"/>
        </a:buClr>
        <a:buSzPct val="92000"/>
        <a:buFont typeface="Wingdings 2" panose="05020102010507070707" pitchFamily="18" charset="2"/>
        <a:buChar char=""/>
        <a:defRPr sz="675" kern="1200">
          <a:solidFill>
            <a:schemeClr val="tx2"/>
          </a:solidFill>
          <a:latin typeface="+mn-lt"/>
          <a:ea typeface="+mn-ea"/>
          <a:cs typeface="+mn-cs"/>
        </a:defRPr>
      </a:lvl7pPr>
      <a:lvl8pPr marL="1406250" indent="-128588" algn="l" defTabSz="257175" rtl="0" eaLnBrk="1" latinLnBrk="0" hangingPunct="1">
        <a:spcBef>
          <a:spcPct val="20000"/>
        </a:spcBef>
        <a:spcAft>
          <a:spcPts val="338"/>
        </a:spcAft>
        <a:buClr>
          <a:schemeClr val="accent2"/>
        </a:buClr>
        <a:buSzPct val="92000"/>
        <a:buFont typeface="Wingdings 2" panose="05020102010507070707" pitchFamily="18" charset="2"/>
        <a:buChar char=""/>
        <a:defRPr sz="675" kern="1200">
          <a:solidFill>
            <a:schemeClr val="tx2"/>
          </a:solidFill>
          <a:latin typeface="+mn-lt"/>
          <a:ea typeface="+mn-ea"/>
          <a:cs typeface="+mn-cs"/>
        </a:defRPr>
      </a:lvl8pPr>
      <a:lvl9pPr marL="1575000" indent="-128588" algn="l" defTabSz="257175" rtl="0" eaLnBrk="1" latinLnBrk="0" hangingPunct="1">
        <a:spcBef>
          <a:spcPct val="20000"/>
        </a:spcBef>
        <a:spcAft>
          <a:spcPts val="338"/>
        </a:spcAft>
        <a:buClr>
          <a:schemeClr val="accent2"/>
        </a:buClr>
        <a:buSzPct val="92000"/>
        <a:buFont typeface="Wingdings 2" panose="05020102010507070707" pitchFamily="18" charset="2"/>
        <a:buChar char=""/>
        <a:defRPr sz="675" kern="1200">
          <a:solidFill>
            <a:schemeClr val="tx2"/>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8" name="Rectangle 17"/>
          <p:cNvSpPr/>
          <p:nvPr userDrawn="1"/>
        </p:nvSpPr>
        <p:spPr>
          <a:xfrm>
            <a:off x="0" y="0"/>
            <a:ext cx="1066800" cy="6858000"/>
          </a:xfrm>
          <a:prstGeom prst="rect">
            <a:avLst/>
          </a:prstGeom>
          <a:solidFill>
            <a:srgbClr val="153879"/>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endParaRPr lang="en-US" sz="120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22747EE-7F0A-480B-B983-2BE8080DF753}"/>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6200" y="152400"/>
            <a:ext cx="914399" cy="457200"/>
          </a:xfrm>
          <a:prstGeom prst="rect">
            <a:avLst/>
          </a:prstGeom>
        </p:spPr>
      </p:pic>
      <p:sp>
        <p:nvSpPr>
          <p:cNvPr id="3" name="Slide Number Placeholder 2">
            <a:extLst>
              <a:ext uri="{FF2B5EF4-FFF2-40B4-BE49-F238E27FC236}">
                <a16:creationId xmlns:a16="http://schemas.microsoft.com/office/drawing/2014/main" id="{A129DB4E-E356-483D-849A-D5F1D2DA16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D3F1F-7A31-4D74-8610-B2B3005404DA}" type="slidenum">
              <a:rPr lang="en-US" smtClean="0"/>
              <a:t>‹#›</a:t>
            </a:fld>
            <a:endParaRPr lang="en-US"/>
          </a:p>
        </p:txBody>
      </p:sp>
    </p:spTree>
    <p:extLst>
      <p:ext uri="{BB962C8B-B14F-4D97-AF65-F5344CB8AC3E}">
        <p14:creationId xmlns:p14="http://schemas.microsoft.com/office/powerpoint/2010/main" val="33371374"/>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hf hdr="0" ftr="0" dt="0"/>
  <p:txStyles>
    <p:titleStyle>
      <a:lvl1pPr algn="l" defTabSz="257175" rtl="0" eaLnBrk="1" latinLnBrk="0" hangingPunct="1">
        <a:spcBef>
          <a:spcPct val="0"/>
        </a:spcBef>
        <a:buNone/>
        <a:defRPr sz="2400" b="1" kern="1200" cap="none">
          <a:solidFill>
            <a:srgbClr val="335697"/>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72125" indent="-17212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800" b="1" kern="1200">
          <a:solidFill>
            <a:schemeClr val="tx2"/>
          </a:solidFill>
          <a:latin typeface="Arial" panose="020B0604020202020204" pitchFamily="34" charset="0"/>
          <a:ea typeface="+mn-ea"/>
          <a:cs typeface="Arial" panose="020B0604020202020204" pitchFamily="34" charset="0"/>
        </a:defRPr>
      </a:lvl1pPr>
      <a:lvl2pPr marL="354375" indent="-17212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500" kern="1200">
          <a:solidFill>
            <a:schemeClr val="tx2"/>
          </a:solidFill>
          <a:latin typeface="Arial" panose="020B0604020202020204" pitchFamily="34" charset="0"/>
          <a:ea typeface="+mn-ea"/>
          <a:cs typeface="Arial" panose="020B0604020202020204" pitchFamily="34" charset="0"/>
        </a:defRPr>
      </a:lvl2pPr>
      <a:lvl3pPr marL="506250" indent="-15187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500" kern="1200">
          <a:solidFill>
            <a:schemeClr val="tx2"/>
          </a:solidFill>
          <a:latin typeface="Arial" panose="020B0604020202020204" pitchFamily="34" charset="0"/>
          <a:ea typeface="+mn-ea"/>
          <a:cs typeface="Arial" panose="020B0604020202020204" pitchFamily="34" charset="0"/>
        </a:defRPr>
      </a:lvl3pPr>
      <a:lvl4pPr marL="698625" indent="-13162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200" kern="1200">
          <a:solidFill>
            <a:schemeClr val="tx2"/>
          </a:solidFill>
          <a:latin typeface="Arial" panose="020B0604020202020204" pitchFamily="34" charset="0"/>
          <a:ea typeface="+mn-ea"/>
          <a:cs typeface="Arial" panose="020B0604020202020204" pitchFamily="34" charset="0"/>
        </a:defRPr>
      </a:lvl4pPr>
      <a:lvl5pPr marL="901125" indent="-131625" algn="l" defTabSz="257175" rtl="0" eaLnBrk="1" latinLnBrk="0" hangingPunct="1">
        <a:spcBef>
          <a:spcPct val="20000"/>
        </a:spcBef>
        <a:spcAft>
          <a:spcPts val="338"/>
        </a:spcAft>
        <a:buClr>
          <a:srgbClr val="153879"/>
        </a:buClr>
        <a:buSzPct val="92000"/>
        <a:buFont typeface="Wingdings 2" panose="05020102010507070707" pitchFamily="18" charset="2"/>
        <a:buChar char=""/>
        <a:defRPr sz="1200" kern="1200">
          <a:solidFill>
            <a:schemeClr val="tx2"/>
          </a:solidFill>
          <a:latin typeface="Arial" panose="020B0604020202020204" pitchFamily="34" charset="0"/>
          <a:ea typeface="+mn-ea"/>
          <a:cs typeface="Arial" panose="020B0604020202020204" pitchFamily="34" charset="0"/>
        </a:defRPr>
      </a:lvl5pPr>
      <a:lvl6pPr marL="1068750" indent="-128588" algn="l" defTabSz="257175" rtl="0" eaLnBrk="1" latinLnBrk="0" hangingPunct="1">
        <a:spcBef>
          <a:spcPct val="20000"/>
        </a:spcBef>
        <a:spcAft>
          <a:spcPts val="338"/>
        </a:spcAft>
        <a:buClr>
          <a:schemeClr val="accent2"/>
        </a:buClr>
        <a:buSzPct val="92000"/>
        <a:buFont typeface="Wingdings 2" panose="05020102010507070707" pitchFamily="18" charset="2"/>
        <a:buChar char=""/>
        <a:defRPr sz="675" kern="1200">
          <a:solidFill>
            <a:schemeClr val="tx2"/>
          </a:solidFill>
          <a:latin typeface="+mn-lt"/>
          <a:ea typeface="+mn-ea"/>
          <a:cs typeface="+mn-cs"/>
        </a:defRPr>
      </a:lvl6pPr>
      <a:lvl7pPr marL="1237500" indent="-128588" algn="l" defTabSz="257175" rtl="0" eaLnBrk="1" latinLnBrk="0" hangingPunct="1">
        <a:spcBef>
          <a:spcPct val="20000"/>
        </a:spcBef>
        <a:spcAft>
          <a:spcPts val="338"/>
        </a:spcAft>
        <a:buClr>
          <a:schemeClr val="accent2"/>
        </a:buClr>
        <a:buSzPct val="92000"/>
        <a:buFont typeface="Wingdings 2" panose="05020102010507070707" pitchFamily="18" charset="2"/>
        <a:buChar char=""/>
        <a:defRPr sz="675" kern="1200">
          <a:solidFill>
            <a:schemeClr val="tx2"/>
          </a:solidFill>
          <a:latin typeface="+mn-lt"/>
          <a:ea typeface="+mn-ea"/>
          <a:cs typeface="+mn-cs"/>
        </a:defRPr>
      </a:lvl7pPr>
      <a:lvl8pPr marL="1406250" indent="-128588" algn="l" defTabSz="257175" rtl="0" eaLnBrk="1" latinLnBrk="0" hangingPunct="1">
        <a:spcBef>
          <a:spcPct val="20000"/>
        </a:spcBef>
        <a:spcAft>
          <a:spcPts val="338"/>
        </a:spcAft>
        <a:buClr>
          <a:schemeClr val="accent2"/>
        </a:buClr>
        <a:buSzPct val="92000"/>
        <a:buFont typeface="Wingdings 2" panose="05020102010507070707" pitchFamily="18" charset="2"/>
        <a:buChar char=""/>
        <a:defRPr sz="675" kern="1200">
          <a:solidFill>
            <a:schemeClr val="tx2"/>
          </a:solidFill>
          <a:latin typeface="+mn-lt"/>
          <a:ea typeface="+mn-ea"/>
          <a:cs typeface="+mn-cs"/>
        </a:defRPr>
      </a:lvl8pPr>
      <a:lvl9pPr marL="1575000" indent="-128588" algn="l" defTabSz="257175" rtl="0" eaLnBrk="1" latinLnBrk="0" hangingPunct="1">
        <a:spcBef>
          <a:spcPct val="20000"/>
        </a:spcBef>
        <a:spcAft>
          <a:spcPts val="338"/>
        </a:spcAft>
        <a:buClr>
          <a:schemeClr val="accent2"/>
        </a:buClr>
        <a:buSzPct val="92000"/>
        <a:buFont typeface="Wingdings 2" panose="05020102010507070707" pitchFamily="18" charset="2"/>
        <a:buChar char=""/>
        <a:defRPr sz="675" kern="1200">
          <a:solidFill>
            <a:schemeClr val="tx2"/>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1.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0.png"/><Relationship Id="rId5" Type="http://schemas.openxmlformats.org/officeDocument/2006/relationships/image" Target="../media/image4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1.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0.png"/><Relationship Id="rId5" Type="http://schemas.openxmlformats.org/officeDocument/2006/relationships/image" Target="../media/image43.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12.xml"/><Relationship Id="rId7" Type="http://schemas.openxmlformats.org/officeDocument/2006/relationships/image" Target="../media/image45.jpe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44.png"/><Relationship Id="rId5" Type="http://schemas.openxmlformats.org/officeDocument/2006/relationships/image" Target="../media/image40.png"/><Relationship Id="rId4" Type="http://schemas.openxmlformats.org/officeDocument/2006/relationships/notesSlide" Target="../notesSlides/notesSlide30.xml"/><Relationship Id="rId9"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microsoft.com/office/2018/10/relationships/comments" Target="../comments/modernComment_331_5BE1D29C.xml"/><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1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ogo, company name&#10;&#10;Description automatically generated">
            <a:extLst>
              <a:ext uri="{FF2B5EF4-FFF2-40B4-BE49-F238E27FC236}">
                <a16:creationId xmlns:a16="http://schemas.microsoft.com/office/drawing/2014/main" id="{934B3C73-119F-4D16-A1AC-28ED815010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6842" y="949186"/>
            <a:ext cx="4205111" cy="2102556"/>
          </a:xfrm>
          <a:prstGeom prst="rect">
            <a:avLst/>
          </a:prstGeom>
          <a:ln>
            <a:noFill/>
          </a:ln>
          <a:effectLst>
            <a:softEdge rad="112500"/>
          </a:effectLst>
        </p:spPr>
      </p:pic>
      <p:sp>
        <p:nvSpPr>
          <p:cNvPr id="6" name="Title 1">
            <a:extLst>
              <a:ext uri="{FF2B5EF4-FFF2-40B4-BE49-F238E27FC236}">
                <a16:creationId xmlns:a16="http://schemas.microsoft.com/office/drawing/2014/main" id="{2E2ED66E-2800-42A5-8F19-84A149657788}"/>
              </a:ext>
            </a:extLst>
          </p:cNvPr>
          <p:cNvSpPr txBox="1">
            <a:spLocks/>
          </p:cNvSpPr>
          <p:nvPr/>
        </p:nvSpPr>
        <p:spPr>
          <a:xfrm>
            <a:off x="1066797" y="3142125"/>
            <a:ext cx="11125199" cy="1697559"/>
          </a:xfrm>
          <a:prstGeom prst="round2DiagRect">
            <a:avLst/>
          </a:prstGeom>
          <a:solidFill>
            <a:schemeClr val="bg1"/>
          </a:solidFill>
        </p:spPr>
        <p:txBody>
          <a:bodyPr tIns="182880"/>
          <a:lstStyle>
            <a:defPPr>
              <a:defRPr lang="en-US"/>
            </a:defPPr>
            <a:lvl1pPr algn="ctr" defTabSz="257175">
              <a:spcBef>
                <a:spcPct val="0"/>
              </a:spcBef>
              <a:spcAft>
                <a:spcPts val="600"/>
              </a:spcAft>
              <a:buNone/>
              <a:defRPr kumimoji="0" sz="2800" b="1" i="0" u="none" strike="noStrike" cap="none" spc="0" normalizeH="0" baseline="0">
                <a:ln>
                  <a:noFill/>
                </a:ln>
                <a:solidFill>
                  <a:srgbClr val="1F4283"/>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spcAft>
                <a:spcPts val="1000"/>
              </a:spcAft>
            </a:pPr>
            <a:r>
              <a:rPr lang="en-US" dirty="0">
                <a:solidFill>
                  <a:srgbClr val="153879"/>
                </a:solidFill>
                <a:ea typeface="+mn-ea"/>
              </a:rPr>
              <a:t>US 17/92 </a:t>
            </a:r>
          </a:p>
          <a:p>
            <a:pPr>
              <a:spcAft>
                <a:spcPts val="1000"/>
              </a:spcAft>
            </a:pPr>
            <a:r>
              <a:rPr lang="en-US" dirty="0">
                <a:solidFill>
                  <a:srgbClr val="153879"/>
                </a:solidFill>
                <a:ea typeface="+mn-ea"/>
              </a:rPr>
              <a:t>PROJECT DEVELOPMENT AND ENVIRONMENT (PD&amp;E) STUDY</a:t>
            </a:r>
          </a:p>
          <a:p>
            <a:pPr>
              <a:spcAft>
                <a:spcPts val="1000"/>
              </a:spcAft>
            </a:pPr>
            <a:r>
              <a:rPr lang="en-US" dirty="0">
                <a:solidFill>
                  <a:srgbClr val="153879"/>
                </a:solidFill>
                <a:ea typeface="+mn-ea"/>
              </a:rPr>
              <a:t>PASS THE TORCH MEETING </a:t>
            </a:r>
          </a:p>
          <a:p>
            <a:pPr>
              <a:spcAft>
                <a:spcPts val="1000"/>
              </a:spcAft>
            </a:pPr>
            <a:r>
              <a:rPr lang="en-US" sz="2400" b="0" dirty="0">
                <a:solidFill>
                  <a:srgbClr val="153879"/>
                </a:solidFill>
                <a:ea typeface="+mn-ea"/>
              </a:rPr>
              <a:t>PD&amp;E to Design Handoff</a:t>
            </a:r>
          </a:p>
          <a:p>
            <a:pPr>
              <a:spcAft>
                <a:spcPts val="1000"/>
              </a:spcAft>
            </a:pPr>
            <a:r>
              <a:rPr lang="en-US" sz="2200" b="0" i="0" u="none" strike="noStrike" baseline="0" dirty="0">
                <a:latin typeface="ArialMT"/>
              </a:rPr>
              <a:t>From Ivy Mist Lane to Avenue A </a:t>
            </a:r>
            <a:br>
              <a:rPr lang="en-US" sz="2200" b="0" i="0" u="none" strike="noStrike" baseline="0" dirty="0">
                <a:latin typeface="ArialMT"/>
              </a:rPr>
            </a:br>
            <a:r>
              <a:rPr lang="en-US" sz="2200" b="0" i="0" u="none" strike="noStrike" baseline="0" dirty="0">
                <a:latin typeface="ArialMT"/>
              </a:rPr>
              <a:t>Financial Management No.: 437200-2</a:t>
            </a:r>
          </a:p>
        </p:txBody>
      </p:sp>
    </p:spTree>
    <p:extLst>
      <p:ext uri="{BB962C8B-B14F-4D97-AF65-F5344CB8AC3E}">
        <p14:creationId xmlns:p14="http://schemas.microsoft.com/office/powerpoint/2010/main" val="345793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0668C785-E17C-4AF7-8843-B11CC54B1072}"/>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Presentation Agenda</a:t>
            </a:r>
          </a:p>
        </p:txBody>
      </p:sp>
      <p:sp>
        <p:nvSpPr>
          <p:cNvPr id="3" name="Slide Number Placeholder 2">
            <a:extLst>
              <a:ext uri="{FF2B5EF4-FFF2-40B4-BE49-F238E27FC236}">
                <a16:creationId xmlns:a16="http://schemas.microsoft.com/office/drawing/2014/main" id="{9DB0AAA6-6930-4727-80F6-34D377A64323}"/>
              </a:ext>
            </a:extLst>
          </p:cNvPr>
          <p:cNvSpPr>
            <a:spLocks noGrp="1"/>
          </p:cNvSpPr>
          <p:nvPr>
            <p:ph type="sldNum" sz="quarter" idx="4"/>
          </p:nvPr>
        </p:nvSpPr>
        <p:spPr/>
        <p:txBody>
          <a:bodyPr/>
          <a:lstStyle/>
          <a:p>
            <a:fld id="{F4CD3F1F-7A31-4D74-8610-B2B3005404DA}" type="slidenum">
              <a:rPr lang="en-US" smtClean="0"/>
              <a:t>2</a:t>
            </a:fld>
            <a:endParaRPr lang="en-US"/>
          </a:p>
        </p:txBody>
      </p:sp>
      <p:cxnSp>
        <p:nvCxnSpPr>
          <p:cNvPr id="39" name="Straight Connector 38">
            <a:extLst>
              <a:ext uri="{FF2B5EF4-FFF2-40B4-BE49-F238E27FC236}">
                <a16:creationId xmlns:a16="http://schemas.microsoft.com/office/drawing/2014/main" id="{656F888D-0202-451D-A939-15F298AA02A3}"/>
              </a:ext>
            </a:extLst>
          </p:cNvPr>
          <p:cNvCxnSpPr>
            <a:cxnSpLocks/>
          </p:cNvCxnSpPr>
          <p:nvPr/>
        </p:nvCxnSpPr>
        <p:spPr>
          <a:xfrm>
            <a:off x="1234694" y="894304"/>
            <a:ext cx="4962906" cy="0"/>
          </a:xfrm>
          <a:prstGeom prst="line">
            <a:avLst/>
          </a:prstGeom>
        </p:spPr>
        <p:style>
          <a:lnRef idx="3">
            <a:schemeClr val="accent6"/>
          </a:lnRef>
          <a:fillRef idx="0">
            <a:schemeClr val="accent6"/>
          </a:fillRef>
          <a:effectRef idx="2">
            <a:schemeClr val="accent6"/>
          </a:effectRef>
          <a:fontRef idx="minor">
            <a:schemeClr val="tx1"/>
          </a:fontRef>
        </p:style>
      </p:cxnSp>
      <p:graphicFrame>
        <p:nvGraphicFramePr>
          <p:cNvPr id="4" name="Diagram 3">
            <a:extLst>
              <a:ext uri="{FF2B5EF4-FFF2-40B4-BE49-F238E27FC236}">
                <a16:creationId xmlns:a16="http://schemas.microsoft.com/office/drawing/2014/main" id="{3CD1D041-2E65-0857-29ED-241D28013671}"/>
              </a:ext>
            </a:extLst>
          </p:cNvPr>
          <p:cNvGraphicFramePr/>
          <p:nvPr>
            <p:extLst>
              <p:ext uri="{D42A27DB-BD31-4B8C-83A1-F6EECF244321}">
                <p14:modId xmlns:p14="http://schemas.microsoft.com/office/powerpoint/2010/main" val="1098006864"/>
              </p:ext>
            </p:extLst>
          </p:nvPr>
        </p:nvGraphicFramePr>
        <p:xfrm>
          <a:off x="3351530" y="904688"/>
          <a:ext cx="6290310" cy="58297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1468638"/>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CF9DAE-B899-03AA-E19D-B9321161DBD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775185" y="1478872"/>
            <a:ext cx="7399230" cy="4103614"/>
          </a:xfrm>
          <a:prstGeom prst="rect">
            <a:avLst/>
          </a:prstGeom>
          <a:ln>
            <a:no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D3A50151-F54D-5B86-B6A2-DF8C2A32415D}"/>
              </a:ext>
            </a:extLst>
          </p:cNvPr>
          <p:cNvPicPr>
            <a:picLocks noChangeAspect="1"/>
          </p:cNvPicPr>
          <p:nvPr/>
        </p:nvPicPr>
        <p:blipFill>
          <a:blip r:embed="rId4" cstate="print">
            <a:extLst>
              <a:ext uri="{28A0092B-C50C-407E-A947-70E740481C1C}">
                <a14:useLocalDpi xmlns:a14="http://schemas.microsoft.com/office/drawing/2010/main" val="0"/>
              </a:ext>
            </a:extLst>
          </a:blip>
          <a:srcRect l="72063" t="58587" r="24808" b="31572"/>
          <a:stretch>
            <a:fillRect/>
          </a:stretch>
        </p:blipFill>
        <p:spPr>
          <a:xfrm>
            <a:off x="10103729" y="3870960"/>
            <a:ext cx="231531" cy="403860"/>
          </a:xfrm>
          <a:prstGeom prst="rect">
            <a:avLst/>
          </a:prstGeom>
        </p:spPr>
      </p:pic>
      <p:sp>
        <p:nvSpPr>
          <p:cNvPr id="67" name="TextBox 66">
            <a:extLst>
              <a:ext uri="{FF2B5EF4-FFF2-40B4-BE49-F238E27FC236}">
                <a16:creationId xmlns:a16="http://schemas.microsoft.com/office/drawing/2014/main" id="{A2E56167-D358-4751-9366-70F60762CB17}"/>
              </a:ext>
            </a:extLst>
          </p:cNvPr>
          <p:cNvSpPr txBox="1"/>
          <p:nvPr/>
        </p:nvSpPr>
        <p:spPr>
          <a:xfrm>
            <a:off x="1177047" y="1500713"/>
            <a:ext cx="3543544" cy="1200329"/>
          </a:xfrm>
          <a:prstGeom prst="rect">
            <a:avLst/>
          </a:prstGeom>
          <a:solidFill>
            <a:schemeClr val="accent5">
              <a:lumMod val="20000"/>
              <a:lumOff val="80000"/>
            </a:schemeClr>
          </a:solidFill>
        </p:spPr>
        <p:txBody>
          <a:bodyPr wrap="square">
            <a:spAutoFit/>
          </a:bodyPr>
          <a:lstStyle/>
          <a:p>
            <a:r>
              <a:rPr lang="en-US" b="1" dirty="0">
                <a:solidFill>
                  <a:srgbClr val="153879"/>
                </a:solidFill>
                <a:latin typeface="Segoe UI" panose="020B0502040204020203" pitchFamily="34" charset="0"/>
                <a:cs typeface="Segoe UI" panose="020B0502040204020203" pitchFamily="34" charset="0"/>
              </a:rPr>
              <a:t>PROJECT AT A GLANCE</a:t>
            </a: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2 to 4 lane widening</a:t>
            </a: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Reedy Creek Bridge</a:t>
            </a: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Runs through Intercession City</a:t>
            </a:r>
          </a:p>
        </p:txBody>
      </p:sp>
      <p:cxnSp>
        <p:nvCxnSpPr>
          <p:cNvPr id="39" name="Straight Connector 38">
            <a:extLst>
              <a:ext uri="{FF2B5EF4-FFF2-40B4-BE49-F238E27FC236}">
                <a16:creationId xmlns:a16="http://schemas.microsoft.com/office/drawing/2014/main" id="{656F888D-0202-451D-A939-15F298AA02A3}"/>
              </a:ext>
            </a:extLst>
          </p:cNvPr>
          <p:cNvCxnSpPr>
            <a:cxnSpLocks/>
          </p:cNvCxnSpPr>
          <p:nvPr/>
        </p:nvCxnSpPr>
        <p:spPr>
          <a:xfrm flipV="1">
            <a:off x="1310110" y="884678"/>
            <a:ext cx="7427490" cy="9626"/>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0668C785-E17C-4AF7-8843-B11CC54B1072}"/>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US 17/92 PD&amp;E Study Overview</a:t>
            </a:r>
          </a:p>
        </p:txBody>
      </p:sp>
      <p:sp>
        <p:nvSpPr>
          <p:cNvPr id="5" name="Slide Number Placeholder 4">
            <a:extLst>
              <a:ext uri="{FF2B5EF4-FFF2-40B4-BE49-F238E27FC236}">
                <a16:creationId xmlns:a16="http://schemas.microsoft.com/office/drawing/2014/main" id="{2B10E99F-EB3E-3F15-E389-09BB490FCE65}"/>
              </a:ext>
            </a:extLst>
          </p:cNvPr>
          <p:cNvSpPr>
            <a:spLocks noGrp="1"/>
          </p:cNvSpPr>
          <p:nvPr>
            <p:ph type="sldNum" sz="quarter" idx="4"/>
          </p:nvPr>
        </p:nvSpPr>
        <p:spPr/>
        <p:txBody>
          <a:bodyPr/>
          <a:lstStyle/>
          <a:p>
            <a:fld id="{F4CD3F1F-7A31-4D74-8610-B2B3005404DA}" type="slidenum">
              <a:rPr lang="en-US" smtClean="0"/>
              <a:t>3</a:t>
            </a:fld>
            <a:endParaRPr lang="en-US"/>
          </a:p>
        </p:txBody>
      </p:sp>
      <p:sp>
        <p:nvSpPr>
          <p:cNvPr id="6" name="TextBox 5">
            <a:extLst>
              <a:ext uri="{FF2B5EF4-FFF2-40B4-BE49-F238E27FC236}">
                <a16:creationId xmlns:a16="http://schemas.microsoft.com/office/drawing/2014/main" id="{5FD7AD15-89DD-2677-FA18-19D85EA62CF0}"/>
              </a:ext>
            </a:extLst>
          </p:cNvPr>
          <p:cNvSpPr txBox="1"/>
          <p:nvPr/>
        </p:nvSpPr>
        <p:spPr>
          <a:xfrm>
            <a:off x="1177046" y="890919"/>
            <a:ext cx="8218414" cy="1077218"/>
          </a:xfrm>
          <a:prstGeom prst="rect">
            <a:avLst/>
          </a:prstGeom>
          <a:noFill/>
        </p:spPr>
        <p:txBody>
          <a:bodyPr wrap="square">
            <a:spAutoFit/>
          </a:bodyPr>
          <a:lstStyle/>
          <a:p>
            <a:r>
              <a:rPr lang="en-US" sz="2400" dirty="0">
                <a:solidFill>
                  <a:schemeClr val="tx1">
                    <a:lumMod val="65000"/>
                    <a:lumOff val="35000"/>
                  </a:schemeClr>
                </a:solidFill>
                <a:latin typeface="Segoe UI" panose="020B0502040204020203" pitchFamily="34" charset="0"/>
                <a:cs typeface="Segoe UI" panose="020B0502040204020203" pitchFamily="34" charset="0"/>
              </a:rPr>
              <a:t>Ivy Mist Lane to Avenue A | Osceola County | 3.8 miles</a:t>
            </a:r>
          </a:p>
          <a:p>
            <a:endParaRPr lang="en-US" sz="1400" b="1"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endParaRPr lang="en-US" sz="1200" dirty="0">
              <a:latin typeface="Segoe UI" panose="020B0502040204020203" pitchFamily="34" charset="0"/>
              <a:cs typeface="Segoe UI" panose="020B0502040204020203" pitchFamily="34" charset="0"/>
            </a:endParaRPr>
          </a:p>
          <a:p>
            <a:endParaRPr lang="en-US" sz="1400" dirty="0">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CA69CC83-BAD7-B825-D5CF-42B2727C4E19}"/>
              </a:ext>
            </a:extLst>
          </p:cNvPr>
          <p:cNvSpPr txBox="1"/>
          <p:nvPr/>
        </p:nvSpPr>
        <p:spPr>
          <a:xfrm>
            <a:off x="1177045" y="2931091"/>
            <a:ext cx="3543545" cy="1477328"/>
          </a:xfrm>
          <a:prstGeom prst="rect">
            <a:avLst/>
          </a:prstGeom>
          <a:solidFill>
            <a:schemeClr val="accent4">
              <a:lumMod val="20000"/>
              <a:lumOff val="80000"/>
            </a:schemeClr>
          </a:solidFill>
        </p:spPr>
        <p:txBody>
          <a:bodyPr wrap="square">
            <a:spAutoFit/>
          </a:bodyPr>
          <a:lstStyle/>
          <a:p>
            <a:r>
              <a:rPr lang="en-US" b="1" dirty="0">
                <a:solidFill>
                  <a:srgbClr val="153879"/>
                </a:solidFill>
                <a:latin typeface="Segoe UI" panose="020B0502040204020203" pitchFamily="34" charset="0"/>
                <a:cs typeface="Segoe UI" panose="020B0502040204020203" pitchFamily="34" charset="0"/>
              </a:rPr>
              <a:t>PURPOSE &amp; NEED</a:t>
            </a: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Reduce congestion</a:t>
            </a: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Address future travel demand</a:t>
            </a: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Improve safety &amp; multimodal connectivity</a:t>
            </a:r>
          </a:p>
        </p:txBody>
      </p:sp>
      <p:sp>
        <p:nvSpPr>
          <p:cNvPr id="9" name="TextBox 8">
            <a:extLst>
              <a:ext uri="{FF2B5EF4-FFF2-40B4-BE49-F238E27FC236}">
                <a16:creationId xmlns:a16="http://schemas.microsoft.com/office/drawing/2014/main" id="{7E907BCA-34E3-5D46-D3B0-B5B73B74DE4B}"/>
              </a:ext>
            </a:extLst>
          </p:cNvPr>
          <p:cNvSpPr txBox="1"/>
          <p:nvPr/>
        </p:nvSpPr>
        <p:spPr>
          <a:xfrm>
            <a:off x="1177045" y="4581193"/>
            <a:ext cx="3543544" cy="1831271"/>
          </a:xfrm>
          <a:prstGeom prst="rect">
            <a:avLst/>
          </a:prstGeom>
          <a:solidFill>
            <a:srgbClr val="153879"/>
          </a:solidFill>
        </p:spPr>
        <p:txBody>
          <a:bodyPr wrap="square">
            <a:spAutoFit/>
          </a:bodyPr>
          <a:lstStyle/>
          <a:p>
            <a:pPr>
              <a:spcAft>
                <a:spcPts val="600"/>
              </a:spcAft>
            </a:pPr>
            <a:r>
              <a:rPr lang="en-US" b="1" dirty="0">
                <a:solidFill>
                  <a:schemeClr val="bg1"/>
                </a:solidFill>
                <a:latin typeface="Segoe UI" panose="020B0502040204020203" pitchFamily="34" charset="0"/>
                <a:cs typeface="Segoe UI" panose="020B0502040204020203" pitchFamily="34" charset="0"/>
              </a:rPr>
              <a:t>PROJECT STATUS</a:t>
            </a:r>
          </a:p>
          <a:p>
            <a:r>
              <a:rPr lang="en-US" dirty="0">
                <a:solidFill>
                  <a:schemeClr val="bg1"/>
                </a:solidFill>
                <a:latin typeface="Segoe UI" panose="020B0502040204020203" pitchFamily="34" charset="0"/>
                <a:cs typeface="Segoe UI" panose="020B0502040204020203" pitchFamily="34" charset="0"/>
              </a:rPr>
              <a:t>PD&amp;E Approved</a:t>
            </a:r>
          </a:p>
          <a:p>
            <a:r>
              <a:rPr lang="en-US" dirty="0">
                <a:solidFill>
                  <a:schemeClr val="bg1"/>
                </a:solidFill>
                <a:latin typeface="Segoe UI" panose="020B0502040204020203" pitchFamily="34" charset="0"/>
                <a:cs typeface="Segoe UI" panose="020B0502040204020203" pitchFamily="34" charset="0"/>
              </a:rPr>
              <a:t>October 2025</a:t>
            </a:r>
          </a:p>
          <a:p>
            <a:endParaRPr lang="en-US" dirty="0">
              <a:solidFill>
                <a:schemeClr val="bg1"/>
              </a:solidFill>
              <a:latin typeface="Segoe UI" panose="020B0502040204020203" pitchFamily="34" charset="0"/>
              <a:cs typeface="Segoe UI" panose="020B0502040204020203" pitchFamily="34" charset="0"/>
            </a:endParaRPr>
          </a:p>
          <a:p>
            <a:r>
              <a:rPr lang="en-US" dirty="0">
                <a:solidFill>
                  <a:schemeClr val="bg1"/>
                </a:solidFill>
                <a:latin typeface="Segoe UI" panose="020B0502040204020203" pitchFamily="34" charset="0"/>
                <a:cs typeface="Segoe UI" panose="020B0502040204020203" pitchFamily="34" charset="0"/>
              </a:rPr>
              <a:t>Post-PD&amp;E Optimization</a:t>
            </a:r>
          </a:p>
          <a:p>
            <a:r>
              <a:rPr lang="en-US" dirty="0">
                <a:solidFill>
                  <a:schemeClr val="bg1"/>
                </a:solidFill>
                <a:latin typeface="Segoe UI" panose="020B0502040204020203" pitchFamily="34" charset="0"/>
                <a:cs typeface="Segoe UI" panose="020B0502040204020203" pitchFamily="34" charset="0"/>
              </a:rPr>
              <a:t>June/July 2026</a:t>
            </a:r>
          </a:p>
        </p:txBody>
      </p:sp>
      <p:sp>
        <p:nvSpPr>
          <p:cNvPr id="10" name="TextBox 9">
            <a:extLst>
              <a:ext uri="{FF2B5EF4-FFF2-40B4-BE49-F238E27FC236}">
                <a16:creationId xmlns:a16="http://schemas.microsoft.com/office/drawing/2014/main" id="{E99241BE-6F43-1104-4A88-12145206BD2C}"/>
              </a:ext>
            </a:extLst>
          </p:cNvPr>
          <p:cNvSpPr txBox="1"/>
          <p:nvPr/>
        </p:nvSpPr>
        <p:spPr>
          <a:xfrm>
            <a:off x="4709159" y="5603990"/>
            <a:ext cx="3815583" cy="369332"/>
          </a:xfrm>
          <a:prstGeom prst="rect">
            <a:avLst/>
          </a:prstGeom>
          <a:noFill/>
        </p:spPr>
        <p:txBody>
          <a:bodyPr wrap="square">
            <a:spAutoFit/>
          </a:bodyPr>
          <a:lstStyle/>
          <a:p>
            <a:r>
              <a:rPr lang="en-US" b="1" dirty="0">
                <a:solidFill>
                  <a:srgbClr val="153879"/>
                </a:solidFill>
                <a:latin typeface="Segoe UI" panose="020B0502040204020203" pitchFamily="34" charset="0"/>
                <a:cs typeface="Segoe UI" panose="020B0502040204020203" pitchFamily="34" charset="0"/>
              </a:rPr>
              <a:t>PROJECT LOCATION MAP</a:t>
            </a:r>
          </a:p>
        </p:txBody>
      </p:sp>
    </p:spTree>
    <p:extLst>
      <p:ext uri="{BB962C8B-B14F-4D97-AF65-F5344CB8AC3E}">
        <p14:creationId xmlns:p14="http://schemas.microsoft.com/office/powerpoint/2010/main" val="1959321928"/>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C1D62-A9AA-F65A-7965-62625920683A}"/>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08E888FC-6F55-A528-50E0-C1361D1A1EE4}"/>
              </a:ext>
            </a:extLst>
          </p:cNvPr>
          <p:cNvCxnSpPr>
            <a:cxnSpLocks/>
          </p:cNvCxnSpPr>
          <p:nvPr/>
        </p:nvCxnSpPr>
        <p:spPr>
          <a:xfrm>
            <a:off x="1310110" y="894304"/>
            <a:ext cx="443918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A4129CAA-C02A-AD58-91E0-49BAF4493D3E}"/>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Regional Overview</a:t>
            </a:r>
          </a:p>
        </p:txBody>
      </p:sp>
      <p:sp>
        <p:nvSpPr>
          <p:cNvPr id="4" name="Slide Number Placeholder 3">
            <a:extLst>
              <a:ext uri="{FF2B5EF4-FFF2-40B4-BE49-F238E27FC236}">
                <a16:creationId xmlns:a16="http://schemas.microsoft.com/office/drawing/2014/main" id="{D192D5F8-F29B-B02D-F252-B01B5A87D08A}"/>
              </a:ext>
            </a:extLst>
          </p:cNvPr>
          <p:cNvSpPr>
            <a:spLocks noGrp="1"/>
          </p:cNvSpPr>
          <p:nvPr>
            <p:ph type="sldNum" sz="quarter" idx="4"/>
          </p:nvPr>
        </p:nvSpPr>
        <p:spPr/>
        <p:txBody>
          <a:bodyPr/>
          <a:lstStyle/>
          <a:p>
            <a:fld id="{F4CD3F1F-7A31-4D74-8610-B2B3005404DA}" type="slidenum">
              <a:rPr lang="en-US" smtClean="0"/>
              <a:t>4</a:t>
            </a:fld>
            <a:endParaRPr lang="en-US"/>
          </a:p>
        </p:txBody>
      </p:sp>
      <p:pic>
        <p:nvPicPr>
          <p:cNvPr id="3" name="Picture 2">
            <a:extLst>
              <a:ext uri="{FF2B5EF4-FFF2-40B4-BE49-F238E27FC236}">
                <a16:creationId xmlns:a16="http://schemas.microsoft.com/office/drawing/2014/main" id="{0BC084AF-03C8-F44E-6A17-9C17F36EEB2E}"/>
              </a:ext>
            </a:extLst>
          </p:cNvPr>
          <p:cNvPicPr>
            <a:picLocks noChangeAspect="1"/>
          </p:cNvPicPr>
          <p:nvPr/>
        </p:nvPicPr>
        <p:blipFill>
          <a:blip r:embed="rId3" cstate="print">
            <a:extLst>
              <a:ext uri="{28A0092B-C50C-407E-A947-70E740481C1C}">
                <a14:useLocalDpi xmlns:a14="http://schemas.microsoft.com/office/drawing/2010/main" val="0"/>
              </a:ext>
            </a:extLst>
          </a:blip>
          <a:srcRect l="-124" t="7138" r="50124" b="44543"/>
          <a:stretch>
            <a:fillRect/>
          </a:stretch>
        </p:blipFill>
        <p:spPr>
          <a:xfrm>
            <a:off x="1061936" y="5077768"/>
            <a:ext cx="6094476" cy="1718705"/>
          </a:xfrm>
          <a:prstGeom prst="rect">
            <a:avLst/>
          </a:prstGeom>
        </p:spPr>
      </p:pic>
      <p:pic>
        <p:nvPicPr>
          <p:cNvPr id="8" name="Picture 7">
            <a:extLst>
              <a:ext uri="{FF2B5EF4-FFF2-40B4-BE49-F238E27FC236}">
                <a16:creationId xmlns:a16="http://schemas.microsoft.com/office/drawing/2014/main" id="{D2A27FA5-6384-4C8D-4824-2FEF671E38A9}"/>
              </a:ext>
            </a:extLst>
          </p:cNvPr>
          <p:cNvPicPr>
            <a:picLocks noChangeAspect="1"/>
          </p:cNvPicPr>
          <p:nvPr/>
        </p:nvPicPr>
        <p:blipFill>
          <a:blip r:embed="rId3" cstate="print">
            <a:extLst>
              <a:ext uri="{28A0092B-C50C-407E-A947-70E740481C1C}">
                <a14:useLocalDpi xmlns:a14="http://schemas.microsoft.com/office/drawing/2010/main" val="0"/>
              </a:ext>
            </a:extLst>
          </a:blip>
          <a:srcRect l="-1" t="56649" r="52013" b="8033"/>
          <a:stretch>
            <a:fillRect/>
          </a:stretch>
        </p:blipFill>
        <p:spPr>
          <a:xfrm>
            <a:off x="6321260" y="5108386"/>
            <a:ext cx="5849246" cy="1256258"/>
          </a:xfrm>
          <a:prstGeom prst="rect">
            <a:avLst/>
          </a:prstGeom>
        </p:spPr>
      </p:pic>
      <p:pic>
        <p:nvPicPr>
          <p:cNvPr id="9" name="Picture 8">
            <a:extLst>
              <a:ext uri="{FF2B5EF4-FFF2-40B4-BE49-F238E27FC236}">
                <a16:creationId xmlns:a16="http://schemas.microsoft.com/office/drawing/2014/main" id="{A9D828BD-2788-790B-8717-7365A9049FBA}"/>
              </a:ext>
            </a:extLst>
          </p:cNvPr>
          <p:cNvPicPr>
            <a:picLocks noChangeAspect="1"/>
          </p:cNvPicPr>
          <p:nvPr/>
        </p:nvPicPr>
        <p:blipFill>
          <a:blip r:embed="rId4" cstate="print">
            <a:clrChange>
              <a:clrFrom>
                <a:srgbClr val="A5CD5D"/>
              </a:clrFrom>
              <a:clrTo>
                <a:srgbClr val="A5CD5D">
                  <a:alpha val="0"/>
                </a:srgbClr>
              </a:clrTo>
            </a:clrChange>
            <a:extLst>
              <a:ext uri="{28A0092B-C50C-407E-A947-70E740481C1C}">
                <a14:useLocalDpi xmlns:a14="http://schemas.microsoft.com/office/drawing/2010/main" val="0"/>
              </a:ext>
            </a:extLst>
          </a:blip>
          <a:srcRect l="49940" t="-1" r="60" b="400"/>
          <a:stretch>
            <a:fillRect/>
          </a:stretch>
        </p:blipFill>
        <p:spPr>
          <a:xfrm>
            <a:off x="3027529" y="996085"/>
            <a:ext cx="6954662" cy="4042771"/>
          </a:xfrm>
          <a:prstGeom prst="rect">
            <a:avLst/>
          </a:prstGeom>
        </p:spPr>
      </p:pic>
    </p:spTree>
    <p:extLst>
      <p:ext uri="{BB962C8B-B14F-4D97-AF65-F5344CB8AC3E}">
        <p14:creationId xmlns:p14="http://schemas.microsoft.com/office/powerpoint/2010/main" val="376313063"/>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CC60BE-F900-B513-2417-3FF873A576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0022" y="1063976"/>
            <a:ext cx="10369296" cy="5383655"/>
          </a:xfrm>
          <a:prstGeom prst="rect">
            <a:avLst/>
          </a:prstGeom>
        </p:spPr>
      </p:pic>
      <p:sp>
        <p:nvSpPr>
          <p:cNvPr id="2" name="Slide Number Placeholder 1">
            <a:extLst>
              <a:ext uri="{FF2B5EF4-FFF2-40B4-BE49-F238E27FC236}">
                <a16:creationId xmlns:a16="http://schemas.microsoft.com/office/drawing/2014/main" id="{CEE4EDF7-6245-DD17-8FB1-90C2E6F518A9}"/>
              </a:ext>
            </a:extLst>
          </p:cNvPr>
          <p:cNvSpPr>
            <a:spLocks noGrp="1"/>
          </p:cNvSpPr>
          <p:nvPr>
            <p:ph type="sldNum" sz="quarter" idx="4"/>
          </p:nvPr>
        </p:nvSpPr>
        <p:spPr/>
        <p:txBody>
          <a:bodyPr/>
          <a:lstStyle/>
          <a:p>
            <a:fld id="{F4CD3F1F-7A31-4D74-8610-B2B3005404DA}" type="slidenum">
              <a:rPr lang="en-US" smtClean="0"/>
              <a:t>5</a:t>
            </a:fld>
            <a:endParaRPr lang="en-US"/>
          </a:p>
        </p:txBody>
      </p:sp>
      <p:cxnSp>
        <p:nvCxnSpPr>
          <p:cNvPr id="8" name="Straight Connector 7">
            <a:extLst>
              <a:ext uri="{FF2B5EF4-FFF2-40B4-BE49-F238E27FC236}">
                <a16:creationId xmlns:a16="http://schemas.microsoft.com/office/drawing/2014/main" id="{73A80D31-13CF-9730-9750-5885ADE4828D}"/>
              </a:ext>
            </a:extLst>
          </p:cNvPr>
          <p:cNvCxnSpPr>
            <a:cxnSpLocks/>
          </p:cNvCxnSpPr>
          <p:nvPr/>
        </p:nvCxnSpPr>
        <p:spPr>
          <a:xfrm>
            <a:off x="1310110" y="894304"/>
            <a:ext cx="4439180" cy="0"/>
          </a:xfrm>
          <a:prstGeom prst="line">
            <a:avLst/>
          </a:prstGeom>
        </p:spPr>
        <p:style>
          <a:lnRef idx="3">
            <a:schemeClr val="accent6"/>
          </a:lnRef>
          <a:fillRef idx="0">
            <a:schemeClr val="accent6"/>
          </a:fillRef>
          <a:effectRef idx="2">
            <a:schemeClr val="accent6"/>
          </a:effectRef>
          <a:fontRef idx="minor">
            <a:schemeClr val="tx1"/>
          </a:fontRef>
        </p:style>
      </p:cxnSp>
      <p:sp>
        <p:nvSpPr>
          <p:cNvPr id="9" name="Title 2">
            <a:extLst>
              <a:ext uri="{FF2B5EF4-FFF2-40B4-BE49-F238E27FC236}">
                <a16:creationId xmlns:a16="http://schemas.microsoft.com/office/drawing/2014/main" id="{260A22B4-29F0-EBF7-5F91-F32199F5D573}"/>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Existing Roadway</a:t>
            </a:r>
          </a:p>
        </p:txBody>
      </p:sp>
    </p:spTree>
    <p:extLst>
      <p:ext uri="{BB962C8B-B14F-4D97-AF65-F5344CB8AC3E}">
        <p14:creationId xmlns:p14="http://schemas.microsoft.com/office/powerpoint/2010/main" val="4128252390"/>
      </p:ext>
    </p:extLst>
  </p:cSld>
  <p:clrMapOvr>
    <a:masterClrMapping/>
  </p:clrMapOvr>
  <mc:AlternateContent xmlns:mc="http://schemas.openxmlformats.org/markup-compatibility/2006" xmlns:p14="http://schemas.microsoft.com/office/powerpoint/2010/main">
    <mc:Choice Requires="p14">
      <p:transition p14:dur="300" advTm="0">
        <p:fade/>
      </p:transition>
    </mc:Choice>
    <mc:Fallback xmlns="">
      <p:transition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D3A73-0E68-46BA-8BAB-FDD733EFA6B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E722F7-8D8E-6EBD-28F5-D509ED6F4DCC}"/>
              </a:ext>
            </a:extLst>
          </p:cNvPr>
          <p:cNvSpPr>
            <a:spLocks noGrp="1"/>
          </p:cNvSpPr>
          <p:nvPr>
            <p:ph type="sldNum" sz="quarter" idx="4"/>
          </p:nvPr>
        </p:nvSpPr>
        <p:spPr/>
        <p:txBody>
          <a:bodyPr/>
          <a:lstStyle/>
          <a:p>
            <a:fld id="{F4CD3F1F-7A31-4D74-8610-B2B3005404DA}" type="slidenum">
              <a:rPr lang="en-US" smtClean="0"/>
              <a:t>6</a:t>
            </a:fld>
            <a:endParaRPr lang="en-US"/>
          </a:p>
        </p:txBody>
      </p:sp>
      <p:cxnSp>
        <p:nvCxnSpPr>
          <p:cNvPr id="8" name="Straight Connector 7">
            <a:extLst>
              <a:ext uri="{FF2B5EF4-FFF2-40B4-BE49-F238E27FC236}">
                <a16:creationId xmlns:a16="http://schemas.microsoft.com/office/drawing/2014/main" id="{7073068E-42CF-A68C-C10D-AC24698A0707}"/>
              </a:ext>
            </a:extLst>
          </p:cNvPr>
          <p:cNvCxnSpPr>
            <a:cxnSpLocks/>
          </p:cNvCxnSpPr>
          <p:nvPr/>
        </p:nvCxnSpPr>
        <p:spPr>
          <a:xfrm>
            <a:off x="1310110" y="894304"/>
            <a:ext cx="4439180" cy="0"/>
          </a:xfrm>
          <a:prstGeom prst="line">
            <a:avLst/>
          </a:prstGeom>
        </p:spPr>
        <p:style>
          <a:lnRef idx="3">
            <a:schemeClr val="accent6"/>
          </a:lnRef>
          <a:fillRef idx="0">
            <a:schemeClr val="accent6"/>
          </a:fillRef>
          <a:effectRef idx="2">
            <a:schemeClr val="accent6"/>
          </a:effectRef>
          <a:fontRef idx="minor">
            <a:schemeClr val="tx1"/>
          </a:fontRef>
        </p:style>
      </p:cxnSp>
      <p:sp>
        <p:nvSpPr>
          <p:cNvPr id="9" name="Title 2">
            <a:extLst>
              <a:ext uri="{FF2B5EF4-FFF2-40B4-BE49-F238E27FC236}">
                <a16:creationId xmlns:a16="http://schemas.microsoft.com/office/drawing/2014/main" id="{F01EB86B-3CA3-1274-28BA-DA4D70C92E9D}"/>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Existing Typical Sections</a:t>
            </a:r>
          </a:p>
        </p:txBody>
      </p:sp>
      <p:pic>
        <p:nvPicPr>
          <p:cNvPr id="3" name="Picture 2">
            <a:extLst>
              <a:ext uri="{FF2B5EF4-FFF2-40B4-BE49-F238E27FC236}">
                <a16:creationId xmlns:a16="http://schemas.microsoft.com/office/drawing/2014/main" id="{80935009-D774-F4F9-008B-187608721955}"/>
              </a:ext>
            </a:extLst>
          </p:cNvPr>
          <p:cNvPicPr>
            <a:picLocks noChangeAspect="1"/>
          </p:cNvPicPr>
          <p:nvPr/>
        </p:nvPicPr>
        <p:blipFill>
          <a:blip r:embed="rId3">
            <a:extLst>
              <a:ext uri="{28A0092B-C50C-407E-A947-70E740481C1C}">
                <a14:useLocalDpi xmlns:a14="http://schemas.microsoft.com/office/drawing/2010/main" val="0"/>
              </a:ext>
            </a:extLst>
          </a:blip>
          <a:srcRect l="2139" r="2139"/>
          <a:stretch/>
        </p:blipFill>
        <p:spPr>
          <a:xfrm>
            <a:off x="7286965" y="1582759"/>
            <a:ext cx="3342250" cy="2055400"/>
          </a:xfrm>
          <a:prstGeom prst="rect">
            <a:avLst/>
          </a:prstGeom>
        </p:spPr>
      </p:pic>
      <p:pic>
        <p:nvPicPr>
          <p:cNvPr id="4" name="Picture 3" descr="A road with cars on it&#10;&#10;AI-generated content may be incorrect.">
            <a:extLst>
              <a:ext uri="{FF2B5EF4-FFF2-40B4-BE49-F238E27FC236}">
                <a16:creationId xmlns:a16="http://schemas.microsoft.com/office/drawing/2014/main" id="{BEB49900-7E30-AA07-91DE-62B1ABA2B46C}"/>
              </a:ext>
            </a:extLst>
          </p:cNvPr>
          <p:cNvPicPr>
            <a:picLocks noChangeAspect="1"/>
          </p:cNvPicPr>
          <p:nvPr/>
        </p:nvPicPr>
        <p:blipFill>
          <a:blip r:embed="rId4" cstate="print">
            <a:extLst>
              <a:ext uri="{28A0092B-C50C-407E-A947-70E740481C1C}">
                <a14:useLocalDpi xmlns:a14="http://schemas.microsoft.com/office/drawing/2010/main" val="0"/>
              </a:ext>
            </a:extLst>
          </a:blip>
          <a:srcRect t="3613" b="2648"/>
          <a:stretch/>
        </p:blipFill>
        <p:spPr>
          <a:xfrm>
            <a:off x="1448730" y="1554948"/>
            <a:ext cx="4161940" cy="2023521"/>
          </a:xfrm>
          <a:prstGeom prst="rect">
            <a:avLst/>
          </a:prstGeom>
        </p:spPr>
      </p:pic>
      <p:sp>
        <p:nvSpPr>
          <p:cNvPr id="5" name="TextBox 4">
            <a:extLst>
              <a:ext uri="{FF2B5EF4-FFF2-40B4-BE49-F238E27FC236}">
                <a16:creationId xmlns:a16="http://schemas.microsoft.com/office/drawing/2014/main" id="{FAE61E54-F417-7619-94F2-A6068CD15F05}"/>
              </a:ext>
            </a:extLst>
          </p:cNvPr>
          <p:cNvSpPr txBox="1"/>
          <p:nvPr/>
        </p:nvSpPr>
        <p:spPr>
          <a:xfrm>
            <a:off x="7286965" y="962727"/>
            <a:ext cx="3186321" cy="369332"/>
          </a:xfrm>
          <a:prstGeom prst="rect">
            <a:avLst/>
          </a:prstGeom>
          <a:noFill/>
        </p:spPr>
        <p:txBody>
          <a:bodyPr wrap="square">
            <a:spAutoFit/>
          </a:bodyPr>
          <a:lstStyle/>
          <a:p>
            <a:pPr marL="0" indent="0" algn="ctr">
              <a:buNone/>
            </a:pPr>
            <a:r>
              <a:rPr lang="en-US" b="1" dirty="0">
                <a:solidFill>
                  <a:schemeClr val="accent1">
                    <a:lumMod val="50000"/>
                  </a:schemeClr>
                </a:solidFill>
              </a:rPr>
              <a:t>Reedy Creek Bridge</a:t>
            </a:r>
          </a:p>
        </p:txBody>
      </p:sp>
      <p:sp>
        <p:nvSpPr>
          <p:cNvPr id="6" name="TextBox 5">
            <a:extLst>
              <a:ext uri="{FF2B5EF4-FFF2-40B4-BE49-F238E27FC236}">
                <a16:creationId xmlns:a16="http://schemas.microsoft.com/office/drawing/2014/main" id="{7C610D0C-C9B4-158E-8B4E-0AC68152E2C9}"/>
              </a:ext>
            </a:extLst>
          </p:cNvPr>
          <p:cNvSpPr txBox="1"/>
          <p:nvPr/>
        </p:nvSpPr>
        <p:spPr>
          <a:xfrm>
            <a:off x="1362843" y="987605"/>
            <a:ext cx="5023425" cy="369332"/>
          </a:xfrm>
          <a:prstGeom prst="rect">
            <a:avLst/>
          </a:prstGeom>
          <a:noFill/>
        </p:spPr>
        <p:txBody>
          <a:bodyPr wrap="square">
            <a:spAutoFit/>
          </a:bodyPr>
          <a:lstStyle/>
          <a:p>
            <a:pPr marL="0" indent="0" algn="ctr">
              <a:buNone/>
            </a:pPr>
            <a:r>
              <a:rPr lang="en-US" b="1" dirty="0">
                <a:solidFill>
                  <a:schemeClr val="accent1">
                    <a:lumMod val="50000"/>
                  </a:schemeClr>
                </a:solidFill>
              </a:rPr>
              <a:t>Ivy Mist Lane to West of Intercession City</a:t>
            </a:r>
          </a:p>
        </p:txBody>
      </p:sp>
      <p:pic>
        <p:nvPicPr>
          <p:cNvPr id="7" name="Picture 6" descr="A video game screen with cars on the road&#10;&#10;AI-generated content may be incorrect.">
            <a:extLst>
              <a:ext uri="{FF2B5EF4-FFF2-40B4-BE49-F238E27FC236}">
                <a16:creationId xmlns:a16="http://schemas.microsoft.com/office/drawing/2014/main" id="{F9E3F121-187F-2887-388B-CE1F8A6C88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5922" y="4636824"/>
            <a:ext cx="6137372" cy="1819000"/>
          </a:xfrm>
          <a:prstGeom prst="rect">
            <a:avLst/>
          </a:prstGeom>
        </p:spPr>
      </p:pic>
      <p:sp>
        <p:nvSpPr>
          <p:cNvPr id="10" name="TextBox 9">
            <a:extLst>
              <a:ext uri="{FF2B5EF4-FFF2-40B4-BE49-F238E27FC236}">
                <a16:creationId xmlns:a16="http://schemas.microsoft.com/office/drawing/2014/main" id="{A5420525-D76D-7EF5-CC84-5287B002FCBD}"/>
              </a:ext>
            </a:extLst>
          </p:cNvPr>
          <p:cNvSpPr txBox="1"/>
          <p:nvPr/>
        </p:nvSpPr>
        <p:spPr>
          <a:xfrm>
            <a:off x="6373791" y="3790189"/>
            <a:ext cx="5168598" cy="369332"/>
          </a:xfrm>
          <a:prstGeom prst="rect">
            <a:avLst/>
          </a:prstGeom>
          <a:noFill/>
        </p:spPr>
        <p:txBody>
          <a:bodyPr wrap="square">
            <a:spAutoFit/>
          </a:bodyPr>
          <a:lstStyle/>
          <a:p>
            <a:pPr marL="0" indent="0" algn="ctr">
              <a:buNone/>
            </a:pPr>
            <a:r>
              <a:rPr lang="en-US" b="1" dirty="0">
                <a:solidFill>
                  <a:schemeClr val="accent1">
                    <a:lumMod val="50000"/>
                  </a:schemeClr>
                </a:solidFill>
              </a:rPr>
              <a:t>East of Intercession City to Avenue A</a:t>
            </a:r>
          </a:p>
        </p:txBody>
      </p:sp>
      <p:sp>
        <p:nvSpPr>
          <p:cNvPr id="12" name="TextBox 11">
            <a:extLst>
              <a:ext uri="{FF2B5EF4-FFF2-40B4-BE49-F238E27FC236}">
                <a16:creationId xmlns:a16="http://schemas.microsoft.com/office/drawing/2014/main" id="{98A8BD25-1713-CD05-86FE-C870E8F0AB53}"/>
              </a:ext>
            </a:extLst>
          </p:cNvPr>
          <p:cNvSpPr txBox="1"/>
          <p:nvPr/>
        </p:nvSpPr>
        <p:spPr>
          <a:xfrm>
            <a:off x="547416" y="3638159"/>
            <a:ext cx="5706142" cy="369332"/>
          </a:xfrm>
          <a:prstGeom prst="rect">
            <a:avLst/>
          </a:prstGeom>
          <a:noFill/>
        </p:spPr>
        <p:txBody>
          <a:bodyPr wrap="square">
            <a:spAutoFit/>
          </a:bodyPr>
          <a:lstStyle/>
          <a:p>
            <a:pPr marL="0" indent="0" algn="ctr">
              <a:buNone/>
            </a:pPr>
            <a:r>
              <a:rPr lang="en-US" b="1" dirty="0">
                <a:solidFill>
                  <a:schemeClr val="accent1">
                    <a:lumMod val="50000"/>
                  </a:schemeClr>
                </a:solidFill>
              </a:rPr>
              <a:t>Through Intercession City</a:t>
            </a:r>
          </a:p>
        </p:txBody>
      </p:sp>
      <p:pic>
        <p:nvPicPr>
          <p:cNvPr id="13" name="Picture 12" descr="A road with cars on it&#10;&#10;AI-generated content may be incorrect.">
            <a:extLst>
              <a:ext uri="{FF2B5EF4-FFF2-40B4-BE49-F238E27FC236}">
                <a16:creationId xmlns:a16="http://schemas.microsoft.com/office/drawing/2014/main" id="{312D33D1-7DD3-0532-6646-17D468409A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9243" y="4154131"/>
            <a:ext cx="4520901" cy="2351508"/>
          </a:xfrm>
          <a:prstGeom prst="rect">
            <a:avLst/>
          </a:prstGeom>
        </p:spPr>
      </p:pic>
      <p:sp>
        <p:nvSpPr>
          <p:cNvPr id="11" name="TextBox 10">
            <a:extLst>
              <a:ext uri="{FF2B5EF4-FFF2-40B4-BE49-F238E27FC236}">
                <a16:creationId xmlns:a16="http://schemas.microsoft.com/office/drawing/2014/main" id="{A26E8A5E-C603-C22A-5CC7-535A6A2BAFFB}"/>
              </a:ext>
            </a:extLst>
          </p:cNvPr>
          <p:cNvSpPr txBox="1"/>
          <p:nvPr/>
        </p:nvSpPr>
        <p:spPr>
          <a:xfrm>
            <a:off x="1650855" y="1248143"/>
            <a:ext cx="4520901" cy="338554"/>
          </a:xfrm>
          <a:prstGeom prst="rect">
            <a:avLst/>
          </a:prstGeom>
          <a:noFill/>
        </p:spPr>
        <p:txBody>
          <a:bodyPr wrap="square" rtlCol="0">
            <a:spAutoFit/>
          </a:bodyPr>
          <a:lstStyle/>
          <a:p>
            <a:r>
              <a:rPr lang="en-US" sz="1600" dirty="0">
                <a:solidFill>
                  <a:schemeClr val="tx1">
                    <a:lumMod val="65000"/>
                    <a:lumOff val="35000"/>
                  </a:schemeClr>
                </a:solidFill>
                <a:latin typeface="Segoe UI" panose="020B0502040204020203" pitchFamily="34" charset="0"/>
                <a:cs typeface="Segoe UI" panose="020B0502040204020203" pitchFamily="34" charset="0"/>
              </a:rPr>
              <a:t>Design speed: 60 mph | Posted speed: 55 mph</a:t>
            </a:r>
          </a:p>
        </p:txBody>
      </p:sp>
      <p:sp>
        <p:nvSpPr>
          <p:cNvPr id="14" name="TextBox 13">
            <a:extLst>
              <a:ext uri="{FF2B5EF4-FFF2-40B4-BE49-F238E27FC236}">
                <a16:creationId xmlns:a16="http://schemas.microsoft.com/office/drawing/2014/main" id="{95AC7956-1BC6-72AA-88EA-510CFDCA8254}"/>
              </a:ext>
            </a:extLst>
          </p:cNvPr>
          <p:cNvSpPr txBox="1"/>
          <p:nvPr/>
        </p:nvSpPr>
        <p:spPr>
          <a:xfrm>
            <a:off x="6720271" y="1212867"/>
            <a:ext cx="4319708" cy="338554"/>
          </a:xfrm>
          <a:prstGeom prst="rect">
            <a:avLst/>
          </a:prstGeom>
          <a:noFill/>
        </p:spPr>
        <p:txBody>
          <a:bodyPr wrap="square" rtlCol="0">
            <a:spAutoFit/>
          </a:bodyPr>
          <a:lstStyle/>
          <a:p>
            <a:r>
              <a:rPr lang="en-US" sz="1600" dirty="0">
                <a:solidFill>
                  <a:schemeClr val="tx1">
                    <a:lumMod val="65000"/>
                    <a:lumOff val="35000"/>
                  </a:schemeClr>
                </a:solidFill>
                <a:latin typeface="Segoe UI" panose="020B0502040204020203" pitchFamily="34" charset="0"/>
                <a:cs typeface="Segoe UI" panose="020B0502040204020203" pitchFamily="34" charset="0"/>
              </a:rPr>
              <a:t>Design speed: 60 mph | Posted speed: 55 mph</a:t>
            </a:r>
          </a:p>
        </p:txBody>
      </p:sp>
      <p:sp>
        <p:nvSpPr>
          <p:cNvPr id="15" name="TextBox 14">
            <a:extLst>
              <a:ext uri="{FF2B5EF4-FFF2-40B4-BE49-F238E27FC236}">
                <a16:creationId xmlns:a16="http://schemas.microsoft.com/office/drawing/2014/main" id="{9898DF18-8978-1B9A-B613-B1969EBA06C8}"/>
              </a:ext>
            </a:extLst>
          </p:cNvPr>
          <p:cNvSpPr txBox="1"/>
          <p:nvPr/>
        </p:nvSpPr>
        <p:spPr>
          <a:xfrm>
            <a:off x="1451225" y="3912407"/>
            <a:ext cx="4318564" cy="338554"/>
          </a:xfrm>
          <a:prstGeom prst="rect">
            <a:avLst/>
          </a:prstGeom>
          <a:noFill/>
        </p:spPr>
        <p:txBody>
          <a:bodyPr wrap="square" rtlCol="0">
            <a:spAutoFit/>
          </a:bodyPr>
          <a:lstStyle/>
          <a:p>
            <a:r>
              <a:rPr lang="en-US" sz="1600" dirty="0">
                <a:solidFill>
                  <a:schemeClr val="tx1">
                    <a:lumMod val="65000"/>
                    <a:lumOff val="35000"/>
                  </a:schemeClr>
                </a:solidFill>
                <a:latin typeface="Segoe UI" panose="020B0502040204020203" pitchFamily="34" charset="0"/>
                <a:cs typeface="Segoe UI" panose="020B0502040204020203" pitchFamily="34" charset="0"/>
              </a:rPr>
              <a:t>Design speed: 60 mph | Posted speed: 45 mph</a:t>
            </a:r>
          </a:p>
        </p:txBody>
      </p:sp>
      <p:sp>
        <p:nvSpPr>
          <p:cNvPr id="16" name="TextBox 15">
            <a:extLst>
              <a:ext uri="{FF2B5EF4-FFF2-40B4-BE49-F238E27FC236}">
                <a16:creationId xmlns:a16="http://schemas.microsoft.com/office/drawing/2014/main" id="{1036366B-7D83-25DF-13DA-4CA79431237C}"/>
              </a:ext>
            </a:extLst>
          </p:cNvPr>
          <p:cNvSpPr txBox="1"/>
          <p:nvPr/>
        </p:nvSpPr>
        <p:spPr>
          <a:xfrm>
            <a:off x="6805510" y="4086771"/>
            <a:ext cx="4378196" cy="338554"/>
          </a:xfrm>
          <a:prstGeom prst="rect">
            <a:avLst/>
          </a:prstGeom>
          <a:noFill/>
        </p:spPr>
        <p:txBody>
          <a:bodyPr wrap="square" rtlCol="0">
            <a:spAutoFit/>
          </a:bodyPr>
          <a:lstStyle/>
          <a:p>
            <a:r>
              <a:rPr lang="en-US" sz="1600" dirty="0">
                <a:solidFill>
                  <a:schemeClr val="tx1">
                    <a:lumMod val="65000"/>
                    <a:lumOff val="35000"/>
                  </a:schemeClr>
                </a:solidFill>
                <a:latin typeface="Segoe UI" panose="020B0502040204020203" pitchFamily="34" charset="0"/>
                <a:cs typeface="Segoe UI" panose="020B0502040204020203" pitchFamily="34" charset="0"/>
              </a:rPr>
              <a:t>Design speed: 55 mph | Posted speed: 45 mph</a:t>
            </a:r>
          </a:p>
        </p:txBody>
      </p:sp>
    </p:spTree>
    <p:extLst>
      <p:ext uri="{BB962C8B-B14F-4D97-AF65-F5344CB8AC3E}">
        <p14:creationId xmlns:p14="http://schemas.microsoft.com/office/powerpoint/2010/main" val="2039826778"/>
      </p:ext>
    </p:extLst>
  </p:cSld>
  <p:clrMapOvr>
    <a:masterClrMapping/>
  </p:clrMapOvr>
  <mc:AlternateContent xmlns:mc="http://schemas.openxmlformats.org/markup-compatibility/2006" xmlns:p14="http://schemas.microsoft.com/office/powerpoint/2010/main">
    <mc:Choice Requires="p14">
      <p:transition p14:dur="300" advTm="0">
        <p:fade/>
      </p:transition>
    </mc:Choice>
    <mc:Fallback xmlns="">
      <p:transition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BB0D1-17B1-0EE2-2054-63F7FADE9B44}"/>
            </a:ext>
          </a:extLst>
        </p:cNvPr>
        <p:cNvGrpSpPr/>
        <p:nvPr/>
      </p:nvGrpSpPr>
      <p:grpSpPr>
        <a:xfrm>
          <a:off x="0" y="0"/>
          <a:ext cx="0" cy="0"/>
          <a:chOff x="0" y="0"/>
          <a:chExt cx="0" cy="0"/>
        </a:xfrm>
      </p:grpSpPr>
      <p:sp>
        <p:nvSpPr>
          <p:cNvPr id="67" name="TextBox 66">
            <a:extLst>
              <a:ext uri="{FF2B5EF4-FFF2-40B4-BE49-F238E27FC236}">
                <a16:creationId xmlns:a16="http://schemas.microsoft.com/office/drawing/2014/main" id="{D8C048B2-45E4-C3C9-9E3C-B207BFD352F6}"/>
              </a:ext>
            </a:extLst>
          </p:cNvPr>
          <p:cNvSpPr txBox="1"/>
          <p:nvPr/>
        </p:nvSpPr>
        <p:spPr>
          <a:xfrm>
            <a:off x="1177046" y="913779"/>
            <a:ext cx="4704209" cy="2477601"/>
          </a:xfrm>
          <a:prstGeom prst="rect">
            <a:avLst/>
          </a:prstGeom>
          <a:noFill/>
        </p:spPr>
        <p:txBody>
          <a:bodyPr wrap="square">
            <a:spAutoFit/>
          </a:bodyPr>
          <a:lstStyle/>
          <a:p>
            <a:r>
              <a:rPr lang="en-US" sz="2000" b="1" dirty="0">
                <a:solidFill>
                  <a:srgbClr val="153879"/>
                </a:solidFill>
                <a:latin typeface="Segoe UI" panose="020B0502040204020203" pitchFamily="34" charset="0"/>
                <a:cs typeface="Segoe UI" panose="020B0502040204020203" pitchFamily="34" charset="0"/>
              </a:rPr>
              <a:t>General Typical Section</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45 mph design, target, and posted speed</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Four-lane divided, urban typical sections</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Shared-use path and drainage swales on both sides of roadway</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Benefits of this typical section included enhanced capacity/traffic operations, increased safety through access management changes, and enhanced bicycle/pedestrian facilities</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Proposed profile raised by 2-4 feet</a:t>
            </a:r>
          </a:p>
        </p:txBody>
      </p:sp>
      <p:cxnSp>
        <p:nvCxnSpPr>
          <p:cNvPr id="39" name="Straight Connector 38">
            <a:extLst>
              <a:ext uri="{FF2B5EF4-FFF2-40B4-BE49-F238E27FC236}">
                <a16:creationId xmlns:a16="http://schemas.microsoft.com/office/drawing/2014/main" id="{5AD7C4FA-3F7B-9286-AB24-9B12ECDA9683}"/>
              </a:ext>
            </a:extLst>
          </p:cNvPr>
          <p:cNvCxnSpPr>
            <a:cxnSpLocks/>
          </p:cNvCxnSpPr>
          <p:nvPr/>
        </p:nvCxnSpPr>
        <p:spPr>
          <a:xfrm>
            <a:off x="1310110" y="894304"/>
            <a:ext cx="782373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3343A4B5-854F-5424-E8A7-51CB0E2363B6}"/>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PD&amp;E Study Preferred Alternative</a:t>
            </a:r>
          </a:p>
        </p:txBody>
      </p:sp>
      <p:sp>
        <p:nvSpPr>
          <p:cNvPr id="3" name="Slide Number Placeholder 2">
            <a:extLst>
              <a:ext uri="{FF2B5EF4-FFF2-40B4-BE49-F238E27FC236}">
                <a16:creationId xmlns:a16="http://schemas.microsoft.com/office/drawing/2014/main" id="{F7C325B6-DC97-4E2E-202E-8C6FE902030B}"/>
              </a:ext>
            </a:extLst>
          </p:cNvPr>
          <p:cNvSpPr>
            <a:spLocks noGrp="1"/>
          </p:cNvSpPr>
          <p:nvPr>
            <p:ph type="sldNum" sz="quarter" idx="4"/>
          </p:nvPr>
        </p:nvSpPr>
        <p:spPr/>
        <p:txBody>
          <a:bodyPr/>
          <a:lstStyle/>
          <a:p>
            <a:fld id="{F4CD3F1F-7A31-4D74-8610-B2B3005404DA}" type="slidenum">
              <a:rPr lang="en-US" smtClean="0"/>
              <a:t>7</a:t>
            </a:fld>
            <a:endParaRPr lang="en-US"/>
          </a:p>
        </p:txBody>
      </p:sp>
      <p:pic>
        <p:nvPicPr>
          <p:cNvPr id="6" name="Picture 5">
            <a:extLst>
              <a:ext uri="{FF2B5EF4-FFF2-40B4-BE49-F238E27FC236}">
                <a16:creationId xmlns:a16="http://schemas.microsoft.com/office/drawing/2014/main" id="{E15D5E69-8ADF-9AFC-B8E9-09763E730F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2569" y="4000501"/>
            <a:ext cx="10303099" cy="2649071"/>
          </a:xfrm>
          <a:prstGeom prst="rect">
            <a:avLst/>
          </a:prstGeom>
        </p:spPr>
      </p:pic>
      <p:pic>
        <p:nvPicPr>
          <p:cNvPr id="10" name="Picture 9">
            <a:extLst>
              <a:ext uri="{FF2B5EF4-FFF2-40B4-BE49-F238E27FC236}">
                <a16:creationId xmlns:a16="http://schemas.microsoft.com/office/drawing/2014/main" id="{CA68CD29-E1C3-BB15-BBAE-FAD2BD9A9B33}"/>
              </a:ext>
            </a:extLst>
          </p:cNvPr>
          <p:cNvPicPr>
            <a:picLocks noChangeAspect="1"/>
          </p:cNvPicPr>
          <p:nvPr/>
        </p:nvPicPr>
        <p:blipFill>
          <a:blip r:embed="rId4" cstate="print">
            <a:extLst>
              <a:ext uri="{28A0092B-C50C-407E-A947-70E740481C1C}">
                <a14:useLocalDpi xmlns:a14="http://schemas.microsoft.com/office/drawing/2010/main" val="0"/>
              </a:ext>
            </a:extLst>
          </a:blip>
          <a:srcRect t="1" b="136"/>
          <a:stretch/>
        </p:blipFill>
        <p:spPr>
          <a:xfrm>
            <a:off x="6027897" y="1120928"/>
            <a:ext cx="5935503" cy="2275527"/>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695690088"/>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61B4C-0173-C376-2732-40600DCBC3F0}"/>
            </a:ext>
          </a:extLst>
        </p:cNvPr>
        <p:cNvGrpSpPr/>
        <p:nvPr/>
      </p:nvGrpSpPr>
      <p:grpSpPr>
        <a:xfrm>
          <a:off x="0" y="0"/>
          <a:ext cx="0" cy="0"/>
          <a:chOff x="0" y="0"/>
          <a:chExt cx="0" cy="0"/>
        </a:xfrm>
      </p:grpSpPr>
      <p:sp>
        <p:nvSpPr>
          <p:cNvPr id="67" name="TextBox 66">
            <a:extLst>
              <a:ext uri="{FF2B5EF4-FFF2-40B4-BE49-F238E27FC236}">
                <a16:creationId xmlns:a16="http://schemas.microsoft.com/office/drawing/2014/main" id="{0CF299C7-5258-2454-4D5F-296AEBD841B5}"/>
              </a:ext>
            </a:extLst>
          </p:cNvPr>
          <p:cNvSpPr txBox="1"/>
          <p:nvPr/>
        </p:nvSpPr>
        <p:spPr>
          <a:xfrm>
            <a:off x="1177046" y="913779"/>
            <a:ext cx="4850851" cy="2708434"/>
          </a:xfrm>
          <a:prstGeom prst="rect">
            <a:avLst/>
          </a:prstGeom>
          <a:noFill/>
        </p:spPr>
        <p:txBody>
          <a:bodyPr wrap="square">
            <a:spAutoFit/>
          </a:bodyPr>
          <a:lstStyle/>
          <a:p>
            <a:pPr>
              <a:spcBef>
                <a:spcPts val="600"/>
              </a:spcBef>
            </a:pPr>
            <a:r>
              <a:rPr lang="en-US" sz="2000" b="1" dirty="0">
                <a:solidFill>
                  <a:srgbClr val="153879"/>
                </a:solidFill>
                <a:latin typeface="Segoe UI" panose="020B0502040204020203" pitchFamily="34" charset="0"/>
                <a:cs typeface="Segoe UI" panose="020B0502040204020203" pitchFamily="34" charset="0"/>
              </a:rPr>
              <a:t>Reedy Creek Crossing</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45 mph design, target, and posted speed</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Separate structures to minimize impacts to important cypress trees in area</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Restripe existing bridge to eastbound-only traffic</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Removal of abandoned bridges north of existing bridge to construct new bridge for westbound-only traffic</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12-foot shared-use path only on new westbound bridge</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70-foot separation between bridges</a:t>
            </a:r>
          </a:p>
        </p:txBody>
      </p:sp>
      <p:cxnSp>
        <p:nvCxnSpPr>
          <p:cNvPr id="39" name="Straight Connector 38">
            <a:extLst>
              <a:ext uri="{FF2B5EF4-FFF2-40B4-BE49-F238E27FC236}">
                <a16:creationId xmlns:a16="http://schemas.microsoft.com/office/drawing/2014/main" id="{AA935C49-7893-19EF-4FDA-CEEE4F5D1C0B}"/>
              </a:ext>
            </a:extLst>
          </p:cNvPr>
          <p:cNvCxnSpPr>
            <a:cxnSpLocks/>
          </p:cNvCxnSpPr>
          <p:nvPr/>
        </p:nvCxnSpPr>
        <p:spPr>
          <a:xfrm>
            <a:off x="1310110" y="894304"/>
            <a:ext cx="782373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C6D51E6F-644C-F5F0-246E-74FF06EFB4AB}"/>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PD&amp;E Study Preferred Alternative</a:t>
            </a:r>
          </a:p>
        </p:txBody>
      </p:sp>
      <p:sp>
        <p:nvSpPr>
          <p:cNvPr id="3" name="Slide Number Placeholder 2">
            <a:extLst>
              <a:ext uri="{FF2B5EF4-FFF2-40B4-BE49-F238E27FC236}">
                <a16:creationId xmlns:a16="http://schemas.microsoft.com/office/drawing/2014/main" id="{A41B4AFC-121B-0400-49D9-53951C40D352}"/>
              </a:ext>
            </a:extLst>
          </p:cNvPr>
          <p:cNvSpPr>
            <a:spLocks noGrp="1"/>
          </p:cNvSpPr>
          <p:nvPr>
            <p:ph type="sldNum" sz="quarter" idx="4"/>
          </p:nvPr>
        </p:nvSpPr>
        <p:spPr/>
        <p:txBody>
          <a:bodyPr/>
          <a:lstStyle/>
          <a:p>
            <a:fld id="{F4CD3F1F-7A31-4D74-8610-B2B3005404DA}" type="slidenum">
              <a:rPr lang="en-US" smtClean="0"/>
              <a:t>8</a:t>
            </a:fld>
            <a:endParaRPr lang="en-US"/>
          </a:p>
        </p:txBody>
      </p:sp>
      <p:pic>
        <p:nvPicPr>
          <p:cNvPr id="5" name="Picture 4" descr="A two different views of a road&#10;&#10;AI-generated content may be incorrect.">
            <a:extLst>
              <a:ext uri="{FF2B5EF4-FFF2-40B4-BE49-F238E27FC236}">
                <a16:creationId xmlns:a16="http://schemas.microsoft.com/office/drawing/2014/main" id="{0BB8F42C-1788-5B66-7C8A-F83794E61D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8245" y="3802094"/>
            <a:ext cx="9242124" cy="2945157"/>
          </a:xfrm>
          <a:prstGeom prst="rect">
            <a:avLst/>
          </a:prstGeom>
        </p:spPr>
      </p:pic>
      <p:pic>
        <p:nvPicPr>
          <p:cNvPr id="9" name="Picture 8">
            <a:extLst>
              <a:ext uri="{FF2B5EF4-FFF2-40B4-BE49-F238E27FC236}">
                <a16:creationId xmlns:a16="http://schemas.microsoft.com/office/drawing/2014/main" id="{6B9D91B0-30A6-EC25-0580-120F4B8E48B7}"/>
              </a:ext>
            </a:extLst>
          </p:cNvPr>
          <p:cNvPicPr>
            <a:picLocks noChangeAspect="1"/>
          </p:cNvPicPr>
          <p:nvPr/>
        </p:nvPicPr>
        <p:blipFill>
          <a:blip r:embed="rId4" cstate="print">
            <a:extLst>
              <a:ext uri="{28A0092B-C50C-407E-A947-70E740481C1C}">
                <a14:useLocalDpi xmlns:a14="http://schemas.microsoft.com/office/drawing/2010/main" val="0"/>
              </a:ext>
            </a:extLst>
          </a:blip>
          <a:srcRect t="1743" b="400"/>
          <a:stretch/>
        </p:blipFill>
        <p:spPr>
          <a:xfrm>
            <a:off x="6027897" y="1166649"/>
            <a:ext cx="5935503" cy="2229806"/>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251014"/>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0476A-F6A7-65CE-BC5D-CAA972D3601E}"/>
            </a:ext>
          </a:extLst>
        </p:cNvPr>
        <p:cNvGrpSpPr/>
        <p:nvPr/>
      </p:nvGrpSpPr>
      <p:grpSpPr>
        <a:xfrm>
          <a:off x="0" y="0"/>
          <a:ext cx="0" cy="0"/>
          <a:chOff x="0" y="0"/>
          <a:chExt cx="0" cy="0"/>
        </a:xfrm>
      </p:grpSpPr>
      <p:sp>
        <p:nvSpPr>
          <p:cNvPr id="67" name="TextBox 66">
            <a:extLst>
              <a:ext uri="{FF2B5EF4-FFF2-40B4-BE49-F238E27FC236}">
                <a16:creationId xmlns:a16="http://schemas.microsoft.com/office/drawing/2014/main" id="{3A44A9C4-42C7-D77C-9D26-97EF0017A536}"/>
              </a:ext>
            </a:extLst>
          </p:cNvPr>
          <p:cNvSpPr txBox="1"/>
          <p:nvPr/>
        </p:nvSpPr>
        <p:spPr>
          <a:xfrm>
            <a:off x="1177046" y="913779"/>
            <a:ext cx="4850851" cy="2477601"/>
          </a:xfrm>
          <a:prstGeom prst="rect">
            <a:avLst/>
          </a:prstGeom>
          <a:noFill/>
        </p:spPr>
        <p:txBody>
          <a:bodyPr wrap="square">
            <a:spAutoFit/>
          </a:bodyPr>
          <a:lstStyle/>
          <a:p>
            <a:r>
              <a:rPr lang="en-US" sz="2000" b="1" dirty="0">
                <a:solidFill>
                  <a:srgbClr val="153879"/>
                </a:solidFill>
                <a:latin typeface="Segoe UI" panose="020B0502040204020203" pitchFamily="34" charset="0"/>
                <a:cs typeface="Segoe UI" panose="020B0502040204020203" pitchFamily="34" charset="0"/>
              </a:rPr>
              <a:t>East of Reedy Creek Typical Section</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45 mph design, target, and posted speed</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151-foot existing ROW</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12-foot shared-use path, 11-foot lanes, curb and gutter on both sides of roadway, 22’ raised median</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Benefits of this typical section included enhanced capacity/traffic operations, increased safety through access management changes, and enhanced bicycle/pedestrian facilities</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Proposed profile raised by 2-4 feet</a:t>
            </a:r>
          </a:p>
        </p:txBody>
      </p:sp>
      <p:cxnSp>
        <p:nvCxnSpPr>
          <p:cNvPr id="39" name="Straight Connector 38">
            <a:extLst>
              <a:ext uri="{FF2B5EF4-FFF2-40B4-BE49-F238E27FC236}">
                <a16:creationId xmlns:a16="http://schemas.microsoft.com/office/drawing/2014/main" id="{43B47A16-B915-D410-A2C6-FD60554324D2}"/>
              </a:ext>
            </a:extLst>
          </p:cNvPr>
          <p:cNvCxnSpPr>
            <a:cxnSpLocks/>
          </p:cNvCxnSpPr>
          <p:nvPr/>
        </p:nvCxnSpPr>
        <p:spPr>
          <a:xfrm>
            <a:off x="1310110" y="894304"/>
            <a:ext cx="782373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FAE86B29-9DE6-3152-6D1D-296F4842B9CF}"/>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PD&amp;E Study Preferred Alternative</a:t>
            </a:r>
          </a:p>
        </p:txBody>
      </p:sp>
      <p:sp>
        <p:nvSpPr>
          <p:cNvPr id="3" name="Slide Number Placeholder 2">
            <a:extLst>
              <a:ext uri="{FF2B5EF4-FFF2-40B4-BE49-F238E27FC236}">
                <a16:creationId xmlns:a16="http://schemas.microsoft.com/office/drawing/2014/main" id="{3BA1A641-73D1-559C-559F-410F0C0F699A}"/>
              </a:ext>
            </a:extLst>
          </p:cNvPr>
          <p:cNvSpPr>
            <a:spLocks noGrp="1"/>
          </p:cNvSpPr>
          <p:nvPr>
            <p:ph type="sldNum" sz="quarter" idx="4"/>
          </p:nvPr>
        </p:nvSpPr>
        <p:spPr/>
        <p:txBody>
          <a:bodyPr/>
          <a:lstStyle/>
          <a:p>
            <a:fld id="{F4CD3F1F-7A31-4D74-8610-B2B3005404DA}" type="slidenum">
              <a:rPr lang="en-US" smtClean="0"/>
              <a:t>9</a:t>
            </a:fld>
            <a:endParaRPr lang="en-US"/>
          </a:p>
        </p:txBody>
      </p:sp>
      <p:pic>
        <p:nvPicPr>
          <p:cNvPr id="6" name="Picture 5" descr="A screenshot of a video game&#10;&#10;AI-generated content may be incorrect.">
            <a:extLst>
              <a:ext uri="{FF2B5EF4-FFF2-40B4-BE49-F238E27FC236}">
                <a16:creationId xmlns:a16="http://schemas.microsoft.com/office/drawing/2014/main" id="{3A9C57C0-6EF7-A781-8259-167F59ADC8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9581" y="3668971"/>
            <a:ext cx="9210153" cy="3182620"/>
          </a:xfrm>
          <a:prstGeom prst="rect">
            <a:avLst/>
          </a:prstGeom>
        </p:spPr>
      </p:pic>
      <p:pic>
        <p:nvPicPr>
          <p:cNvPr id="10" name="Picture 9">
            <a:extLst>
              <a:ext uri="{FF2B5EF4-FFF2-40B4-BE49-F238E27FC236}">
                <a16:creationId xmlns:a16="http://schemas.microsoft.com/office/drawing/2014/main" id="{19036BCF-4000-4EE1-EAE7-5D1A86E7F88A}"/>
              </a:ext>
            </a:extLst>
          </p:cNvPr>
          <p:cNvPicPr>
            <a:picLocks noChangeAspect="1"/>
          </p:cNvPicPr>
          <p:nvPr/>
        </p:nvPicPr>
        <p:blipFill>
          <a:blip r:embed="rId4" cstate="print">
            <a:extLst>
              <a:ext uri="{28A0092B-C50C-407E-A947-70E740481C1C}">
                <a14:useLocalDpi xmlns:a14="http://schemas.microsoft.com/office/drawing/2010/main" val="0"/>
              </a:ext>
            </a:extLst>
          </a:blip>
          <a:srcRect t="1071" b="1071"/>
          <a:stretch/>
        </p:blipFill>
        <p:spPr>
          <a:xfrm>
            <a:off x="6027897" y="1166649"/>
            <a:ext cx="5935503" cy="2229806"/>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94510243"/>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B6BA1-48AA-4F3F-6E9E-9CED8B2D7892}"/>
            </a:ext>
          </a:extLst>
        </p:cNvPr>
        <p:cNvGrpSpPr/>
        <p:nvPr/>
      </p:nvGrpSpPr>
      <p:grpSpPr>
        <a:xfrm>
          <a:off x="0" y="0"/>
          <a:ext cx="0" cy="0"/>
          <a:chOff x="0" y="0"/>
          <a:chExt cx="0" cy="0"/>
        </a:xfrm>
      </p:grpSpPr>
      <p:sp>
        <p:nvSpPr>
          <p:cNvPr id="67" name="TextBox 66">
            <a:extLst>
              <a:ext uri="{FF2B5EF4-FFF2-40B4-BE49-F238E27FC236}">
                <a16:creationId xmlns:a16="http://schemas.microsoft.com/office/drawing/2014/main" id="{EF4FCE9A-07F3-942A-247E-B7C0C2C1F601}"/>
              </a:ext>
            </a:extLst>
          </p:cNvPr>
          <p:cNvSpPr txBox="1"/>
          <p:nvPr/>
        </p:nvSpPr>
        <p:spPr>
          <a:xfrm>
            <a:off x="1177047" y="913779"/>
            <a:ext cx="4918954" cy="2939266"/>
          </a:xfrm>
          <a:prstGeom prst="rect">
            <a:avLst/>
          </a:prstGeom>
          <a:noFill/>
        </p:spPr>
        <p:txBody>
          <a:bodyPr wrap="square">
            <a:spAutoFit/>
          </a:bodyPr>
          <a:lstStyle/>
          <a:p>
            <a:r>
              <a:rPr lang="en-US" sz="2000" b="1" dirty="0">
                <a:solidFill>
                  <a:srgbClr val="153879"/>
                </a:solidFill>
                <a:latin typeface="Segoe UI" panose="020B0502040204020203" pitchFamily="34" charset="0"/>
                <a:cs typeface="Segoe UI" panose="020B0502040204020203" pitchFamily="34" charset="0"/>
              </a:rPr>
              <a:t>Intercession City Typical Section</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30 mph design, target, and posted speed</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100-foot existing ROW</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10-foot urban side path, 11-foot lanes, curb and gutter on both sides of roadway, 15.5’ raised median</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Footprint stays within existing ROW for majority of Intercession City, up to 8-foot of ROW acquisition required in several locations</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Speed curves leading into Intercession City to encourage lower speed</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Access management changes include restricted crossings and two midblock crossings</a:t>
            </a:r>
          </a:p>
        </p:txBody>
      </p:sp>
      <p:cxnSp>
        <p:nvCxnSpPr>
          <p:cNvPr id="39" name="Straight Connector 38">
            <a:extLst>
              <a:ext uri="{FF2B5EF4-FFF2-40B4-BE49-F238E27FC236}">
                <a16:creationId xmlns:a16="http://schemas.microsoft.com/office/drawing/2014/main" id="{A065A789-1934-CD60-F371-1EF505E98C44}"/>
              </a:ext>
            </a:extLst>
          </p:cNvPr>
          <p:cNvCxnSpPr>
            <a:cxnSpLocks/>
          </p:cNvCxnSpPr>
          <p:nvPr/>
        </p:nvCxnSpPr>
        <p:spPr>
          <a:xfrm>
            <a:off x="1310110" y="894304"/>
            <a:ext cx="782373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A6D36699-63E9-44EC-289F-B98B3E146785}"/>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PD&amp;E Study Preferred Alternative</a:t>
            </a:r>
          </a:p>
        </p:txBody>
      </p:sp>
      <p:sp>
        <p:nvSpPr>
          <p:cNvPr id="3" name="Slide Number Placeholder 2">
            <a:extLst>
              <a:ext uri="{FF2B5EF4-FFF2-40B4-BE49-F238E27FC236}">
                <a16:creationId xmlns:a16="http://schemas.microsoft.com/office/drawing/2014/main" id="{1F628197-9C77-51DE-517C-9146074A700F}"/>
              </a:ext>
            </a:extLst>
          </p:cNvPr>
          <p:cNvSpPr>
            <a:spLocks noGrp="1"/>
          </p:cNvSpPr>
          <p:nvPr>
            <p:ph type="sldNum" sz="quarter" idx="4"/>
          </p:nvPr>
        </p:nvSpPr>
        <p:spPr/>
        <p:txBody>
          <a:bodyPr/>
          <a:lstStyle/>
          <a:p>
            <a:fld id="{F4CD3F1F-7A31-4D74-8610-B2B3005404DA}" type="slidenum">
              <a:rPr lang="en-US" smtClean="0"/>
              <a:t>10</a:t>
            </a:fld>
            <a:endParaRPr lang="en-US"/>
          </a:p>
        </p:txBody>
      </p:sp>
      <p:pic>
        <p:nvPicPr>
          <p:cNvPr id="6" name="Picture 5">
            <a:extLst>
              <a:ext uri="{FF2B5EF4-FFF2-40B4-BE49-F238E27FC236}">
                <a16:creationId xmlns:a16="http://schemas.microsoft.com/office/drawing/2014/main" id="{4C2B4B3A-5908-F802-2255-827FFE6B75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847109" y="3968849"/>
            <a:ext cx="7398327" cy="2882741"/>
          </a:xfrm>
          <a:prstGeom prst="rect">
            <a:avLst/>
          </a:prstGeom>
        </p:spPr>
      </p:pic>
      <p:pic>
        <p:nvPicPr>
          <p:cNvPr id="5" name="Picture 4">
            <a:extLst>
              <a:ext uri="{FF2B5EF4-FFF2-40B4-BE49-F238E27FC236}">
                <a16:creationId xmlns:a16="http://schemas.microsoft.com/office/drawing/2014/main" id="{CA3F084C-C2D8-E288-C1E3-47C21424E204}"/>
              </a:ext>
            </a:extLst>
          </p:cNvPr>
          <p:cNvPicPr>
            <a:picLocks noChangeAspect="1"/>
          </p:cNvPicPr>
          <p:nvPr/>
        </p:nvPicPr>
        <p:blipFill>
          <a:blip r:embed="rId4" cstate="print">
            <a:extLst>
              <a:ext uri="{28A0092B-C50C-407E-A947-70E740481C1C}">
                <a14:useLocalDpi xmlns:a14="http://schemas.microsoft.com/office/drawing/2010/main" val="0"/>
              </a:ext>
            </a:extLst>
          </a:blip>
          <a:srcRect t="1071" b="1071"/>
          <a:stretch/>
        </p:blipFill>
        <p:spPr>
          <a:xfrm>
            <a:off x="6027897" y="1166649"/>
            <a:ext cx="5935503" cy="2229806"/>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651342802"/>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CDFD3-D09F-521E-8402-D52F9ACC0074}"/>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C375085-95C3-2002-D1AA-27FA22AEC9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725718" y="4757056"/>
            <a:ext cx="3466281" cy="2100943"/>
          </a:xfrm>
          <a:prstGeom prst="rect">
            <a:avLst/>
          </a:prstGeom>
        </p:spPr>
      </p:pic>
      <p:pic>
        <p:nvPicPr>
          <p:cNvPr id="13" name="Picture 12">
            <a:extLst>
              <a:ext uri="{FF2B5EF4-FFF2-40B4-BE49-F238E27FC236}">
                <a16:creationId xmlns:a16="http://schemas.microsoft.com/office/drawing/2014/main" id="{3BC91F48-3294-E339-F84B-9AB96FA40BC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725719" y="2473727"/>
            <a:ext cx="3466281" cy="2320920"/>
          </a:xfrm>
          <a:prstGeom prst="rect">
            <a:avLst/>
          </a:prstGeom>
        </p:spPr>
      </p:pic>
      <p:sp>
        <p:nvSpPr>
          <p:cNvPr id="67" name="TextBox 66">
            <a:extLst>
              <a:ext uri="{FF2B5EF4-FFF2-40B4-BE49-F238E27FC236}">
                <a16:creationId xmlns:a16="http://schemas.microsoft.com/office/drawing/2014/main" id="{7CBDC864-FC48-E6B1-5903-9A90637DE00B}"/>
              </a:ext>
            </a:extLst>
          </p:cNvPr>
          <p:cNvSpPr txBox="1"/>
          <p:nvPr/>
        </p:nvSpPr>
        <p:spPr>
          <a:xfrm>
            <a:off x="1177046" y="913779"/>
            <a:ext cx="5463784" cy="1785104"/>
          </a:xfrm>
          <a:prstGeom prst="rect">
            <a:avLst/>
          </a:prstGeom>
          <a:noFill/>
        </p:spPr>
        <p:txBody>
          <a:bodyPr wrap="square">
            <a:spAutoFit/>
          </a:bodyPr>
          <a:lstStyle/>
          <a:p>
            <a:pPr>
              <a:spcBef>
                <a:spcPts val="600"/>
              </a:spcBef>
            </a:pPr>
            <a:r>
              <a:rPr lang="en-US" sz="2000" b="1" dirty="0">
                <a:solidFill>
                  <a:srgbClr val="153879"/>
                </a:solidFill>
                <a:latin typeface="Segoe UI" panose="020B0502040204020203" pitchFamily="34" charset="0"/>
                <a:cs typeface="Segoe UI" panose="020B0502040204020203" pitchFamily="34" charset="0"/>
              </a:rPr>
              <a:t>Intersections</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Stage 2 ICE performed for three intersections</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Realignment of CR 532 (Osceola Polk Line Road) approach and signal replacement</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Realignment of Old Tampa Highway approach and new signal</a:t>
            </a:r>
          </a:p>
          <a:p>
            <a:pPr marL="285750" indent="-285750">
              <a:buFont typeface="Arial" panose="020B0604020202020204" pitchFamily="34" charset="0"/>
              <a:buChar char="•"/>
            </a:pPr>
            <a:r>
              <a:rPr lang="en-US" sz="1500" dirty="0">
                <a:latin typeface="Segoe UI" panose="020B0502040204020203" pitchFamily="34" charset="0"/>
                <a:cs typeface="Segoe UI" panose="020B0502040204020203" pitchFamily="34" charset="0"/>
              </a:rPr>
              <a:t>Roundabout at Avenue A</a:t>
            </a:r>
          </a:p>
        </p:txBody>
      </p:sp>
      <p:cxnSp>
        <p:nvCxnSpPr>
          <p:cNvPr id="39" name="Straight Connector 38">
            <a:extLst>
              <a:ext uri="{FF2B5EF4-FFF2-40B4-BE49-F238E27FC236}">
                <a16:creationId xmlns:a16="http://schemas.microsoft.com/office/drawing/2014/main" id="{ABE4F880-C9B4-3E3A-E3FA-94381D5D7A67}"/>
              </a:ext>
            </a:extLst>
          </p:cNvPr>
          <p:cNvCxnSpPr>
            <a:cxnSpLocks/>
          </p:cNvCxnSpPr>
          <p:nvPr/>
        </p:nvCxnSpPr>
        <p:spPr>
          <a:xfrm>
            <a:off x="1310110" y="894304"/>
            <a:ext cx="782373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A1212EED-9E3E-4E66-C6AA-9C8F212C9CAD}"/>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PD&amp;E Study Preferred Alt.</a:t>
            </a:r>
          </a:p>
        </p:txBody>
      </p:sp>
      <p:sp>
        <p:nvSpPr>
          <p:cNvPr id="11" name="TextBox 10">
            <a:extLst>
              <a:ext uri="{FF2B5EF4-FFF2-40B4-BE49-F238E27FC236}">
                <a16:creationId xmlns:a16="http://schemas.microsoft.com/office/drawing/2014/main" id="{FD89295F-62B6-AC76-678B-7B7F8433E8D1}"/>
              </a:ext>
            </a:extLst>
          </p:cNvPr>
          <p:cNvSpPr txBox="1"/>
          <p:nvPr/>
        </p:nvSpPr>
        <p:spPr>
          <a:xfrm>
            <a:off x="9875488" y="4794647"/>
            <a:ext cx="3466280" cy="338554"/>
          </a:xfrm>
          <a:prstGeom prst="rect">
            <a:avLst/>
          </a:prstGeom>
          <a:noFill/>
        </p:spPr>
        <p:txBody>
          <a:bodyPr wrap="square">
            <a:spAutoFit/>
          </a:bodyPr>
          <a:lstStyle/>
          <a:p>
            <a:pPr algn="ctr"/>
            <a:r>
              <a:rPr lang="en-US" sz="1600" b="1" dirty="0">
                <a:latin typeface="Segoe UI" panose="020B0502040204020203" pitchFamily="34" charset="0"/>
                <a:cs typeface="Segoe UI" panose="020B0502040204020203" pitchFamily="34" charset="0"/>
              </a:rPr>
              <a:t>Avenue A</a:t>
            </a:r>
          </a:p>
        </p:txBody>
      </p:sp>
      <p:sp>
        <p:nvSpPr>
          <p:cNvPr id="3" name="Slide Number Placeholder 2">
            <a:extLst>
              <a:ext uri="{FF2B5EF4-FFF2-40B4-BE49-F238E27FC236}">
                <a16:creationId xmlns:a16="http://schemas.microsoft.com/office/drawing/2014/main" id="{E05422F9-AA4C-EDAC-DF64-047528BB58AB}"/>
              </a:ext>
            </a:extLst>
          </p:cNvPr>
          <p:cNvSpPr>
            <a:spLocks noGrp="1"/>
          </p:cNvSpPr>
          <p:nvPr>
            <p:ph type="sldNum" sz="quarter" idx="4"/>
          </p:nvPr>
        </p:nvSpPr>
        <p:spPr/>
        <p:txBody>
          <a:bodyPr/>
          <a:lstStyle/>
          <a:p>
            <a:fld id="{F4CD3F1F-7A31-4D74-8610-B2B3005404DA}" type="slidenum">
              <a:rPr lang="en-US" smtClean="0"/>
              <a:t>11</a:t>
            </a:fld>
            <a:endParaRPr lang="en-US" dirty="0"/>
          </a:p>
        </p:txBody>
      </p:sp>
      <p:pic>
        <p:nvPicPr>
          <p:cNvPr id="6" name="Picture 5">
            <a:extLst>
              <a:ext uri="{FF2B5EF4-FFF2-40B4-BE49-F238E27FC236}">
                <a16:creationId xmlns:a16="http://schemas.microsoft.com/office/drawing/2014/main" id="{576C6EBE-E7A7-0218-E034-3D8618DC4301}"/>
              </a:ext>
            </a:extLst>
          </p:cNvPr>
          <p:cNvPicPr>
            <a:picLocks noChangeAspect="1"/>
          </p:cNvPicPr>
          <p:nvPr/>
        </p:nvPicPr>
        <p:blipFill>
          <a:blip r:embed="rId5" cstate="print">
            <a:extLst>
              <a:ext uri="{28A0092B-C50C-407E-A947-70E740481C1C}">
                <a14:useLocalDpi xmlns:a14="http://schemas.microsoft.com/office/drawing/2010/main" val="0"/>
              </a:ext>
            </a:extLst>
          </a:blip>
          <a:srcRect l="562" r="562" b="1670"/>
          <a:stretch/>
        </p:blipFill>
        <p:spPr>
          <a:xfrm>
            <a:off x="8725719" y="-21719"/>
            <a:ext cx="3466281" cy="2495445"/>
          </a:xfrm>
          <a:prstGeom prst="rect">
            <a:avLst/>
          </a:prstGeom>
        </p:spPr>
      </p:pic>
      <p:sp>
        <p:nvSpPr>
          <p:cNvPr id="15" name="TextBox 14">
            <a:extLst>
              <a:ext uri="{FF2B5EF4-FFF2-40B4-BE49-F238E27FC236}">
                <a16:creationId xmlns:a16="http://schemas.microsoft.com/office/drawing/2014/main" id="{71318D09-F9E1-990C-C863-235C2615D1C9}"/>
              </a:ext>
            </a:extLst>
          </p:cNvPr>
          <p:cNvSpPr txBox="1"/>
          <p:nvPr/>
        </p:nvSpPr>
        <p:spPr>
          <a:xfrm>
            <a:off x="9418700" y="2461053"/>
            <a:ext cx="3352440" cy="338554"/>
          </a:xfrm>
          <a:prstGeom prst="rect">
            <a:avLst/>
          </a:prstGeom>
          <a:noFill/>
        </p:spPr>
        <p:txBody>
          <a:bodyPr wrap="square">
            <a:spAutoFit/>
          </a:bodyPr>
          <a:lstStyle/>
          <a:p>
            <a:pPr algn="ctr"/>
            <a:r>
              <a:rPr lang="en-US" sz="1600" b="1" dirty="0">
                <a:latin typeface="Segoe UI" panose="020B0502040204020203" pitchFamily="34" charset="0"/>
                <a:cs typeface="Segoe UI" panose="020B0502040204020203" pitchFamily="34" charset="0"/>
              </a:rPr>
              <a:t>Old Tampa Highway</a:t>
            </a:r>
          </a:p>
        </p:txBody>
      </p:sp>
      <p:sp>
        <p:nvSpPr>
          <p:cNvPr id="7" name="TextBox 6">
            <a:extLst>
              <a:ext uri="{FF2B5EF4-FFF2-40B4-BE49-F238E27FC236}">
                <a16:creationId xmlns:a16="http://schemas.microsoft.com/office/drawing/2014/main" id="{DC2D9908-53BB-16DA-96F7-4FF144E3E080}"/>
              </a:ext>
            </a:extLst>
          </p:cNvPr>
          <p:cNvSpPr txBox="1"/>
          <p:nvPr/>
        </p:nvSpPr>
        <p:spPr>
          <a:xfrm>
            <a:off x="9982200" y="-31318"/>
            <a:ext cx="3506552" cy="338554"/>
          </a:xfrm>
          <a:prstGeom prst="rect">
            <a:avLst/>
          </a:prstGeom>
          <a:noFill/>
        </p:spPr>
        <p:txBody>
          <a:bodyPr wrap="square">
            <a:spAutoFit/>
          </a:bodyPr>
          <a:lstStyle/>
          <a:p>
            <a:pPr algn="ctr"/>
            <a:r>
              <a:rPr lang="en-US" sz="1600" b="1" dirty="0">
                <a:latin typeface="Segoe UI" panose="020B0502040204020203" pitchFamily="34" charset="0"/>
                <a:cs typeface="Segoe UI" panose="020B0502040204020203" pitchFamily="34" charset="0"/>
              </a:rPr>
              <a:t>CR 532</a:t>
            </a:r>
          </a:p>
        </p:txBody>
      </p:sp>
      <p:grpSp>
        <p:nvGrpSpPr>
          <p:cNvPr id="14" name="Group 13">
            <a:extLst>
              <a:ext uri="{FF2B5EF4-FFF2-40B4-BE49-F238E27FC236}">
                <a16:creationId xmlns:a16="http://schemas.microsoft.com/office/drawing/2014/main" id="{5EA4E549-32CD-4DBA-AD75-28A158F9F2AE}"/>
              </a:ext>
            </a:extLst>
          </p:cNvPr>
          <p:cNvGrpSpPr/>
          <p:nvPr/>
        </p:nvGrpSpPr>
        <p:grpSpPr>
          <a:xfrm>
            <a:off x="1438507" y="2752829"/>
            <a:ext cx="6383755" cy="3788912"/>
            <a:chOff x="342899" y="1431654"/>
            <a:chExt cx="7111373" cy="4507921"/>
          </a:xfrm>
        </p:grpSpPr>
        <p:pic>
          <p:nvPicPr>
            <p:cNvPr id="5" name="Picture 4">
              <a:extLst>
                <a:ext uri="{FF2B5EF4-FFF2-40B4-BE49-F238E27FC236}">
                  <a16:creationId xmlns:a16="http://schemas.microsoft.com/office/drawing/2014/main" id="{06A9E430-E004-A524-D893-CB384A7EE9FB}"/>
                </a:ext>
              </a:extLst>
            </p:cNvPr>
            <p:cNvPicPr>
              <a:picLocks noChangeAspect="1"/>
            </p:cNvPicPr>
            <p:nvPr/>
          </p:nvPicPr>
          <p:blipFill>
            <a:blip r:embed="rId6">
              <a:extLst>
                <a:ext uri="{28A0092B-C50C-407E-A947-70E740481C1C}">
                  <a14:useLocalDpi xmlns:a14="http://schemas.microsoft.com/office/drawing/2010/main" val="0"/>
                </a:ext>
              </a:extLst>
            </a:blip>
            <a:srcRect l="1622" r="1622"/>
            <a:stretch/>
          </p:blipFill>
          <p:spPr>
            <a:xfrm>
              <a:off x="342899" y="1431654"/>
              <a:ext cx="7111373" cy="4507921"/>
            </a:xfrm>
            <a:prstGeom prst="rect">
              <a:avLst/>
            </a:prstGeom>
            <a:ln>
              <a:noFill/>
            </a:ln>
            <a:effectLst>
              <a:outerShdw blurRad="50800" dist="38100" dir="5400000" algn="t" rotWithShape="0">
                <a:prstClr val="black">
                  <a:alpha val="40000"/>
                </a:prstClr>
              </a:outerShdw>
            </a:effectLst>
          </p:spPr>
        </p:pic>
        <p:sp>
          <p:nvSpPr>
            <p:cNvPr id="8" name="Oval 7">
              <a:extLst>
                <a:ext uri="{FF2B5EF4-FFF2-40B4-BE49-F238E27FC236}">
                  <a16:creationId xmlns:a16="http://schemas.microsoft.com/office/drawing/2014/main" id="{788512C2-5C53-723C-1D16-7DEE18CCE917}"/>
                </a:ext>
              </a:extLst>
            </p:cNvPr>
            <p:cNvSpPr/>
            <p:nvPr/>
          </p:nvSpPr>
          <p:spPr>
            <a:xfrm>
              <a:off x="3161788" y="2837607"/>
              <a:ext cx="360172" cy="357816"/>
            </a:xfrm>
            <a:prstGeom prst="ellipse">
              <a:avLst/>
            </a:prstGeom>
            <a:solidFill>
              <a:srgbClr val="40619D">
                <a:lumMod val="40000"/>
                <a:lumOff val="60000"/>
              </a:srgbClr>
            </a:solid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Arial" panose="020B0604020202020204"/>
                  <a:ea typeface="+mn-ea"/>
                  <a:cs typeface="+mn-cs"/>
                </a:rPr>
                <a:t>1</a:t>
              </a:r>
            </a:p>
          </p:txBody>
        </p:sp>
        <p:sp>
          <p:nvSpPr>
            <p:cNvPr id="9" name="Oval 8">
              <a:extLst>
                <a:ext uri="{FF2B5EF4-FFF2-40B4-BE49-F238E27FC236}">
                  <a16:creationId xmlns:a16="http://schemas.microsoft.com/office/drawing/2014/main" id="{C071BA0D-70C5-9238-FCC0-3814B4FD786F}"/>
                </a:ext>
              </a:extLst>
            </p:cNvPr>
            <p:cNvSpPr/>
            <p:nvPr/>
          </p:nvSpPr>
          <p:spPr>
            <a:xfrm>
              <a:off x="3851430" y="2409800"/>
              <a:ext cx="360172" cy="357816"/>
            </a:xfrm>
            <a:prstGeom prst="ellipse">
              <a:avLst/>
            </a:prstGeom>
            <a:solidFill>
              <a:srgbClr val="40619D">
                <a:lumMod val="40000"/>
                <a:lumOff val="60000"/>
              </a:srgbClr>
            </a:solid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Arial" panose="020B0604020202020204"/>
                  <a:ea typeface="+mn-ea"/>
                  <a:cs typeface="+mn-cs"/>
                </a:rPr>
                <a:t>2</a:t>
              </a:r>
            </a:p>
          </p:txBody>
        </p:sp>
        <p:sp>
          <p:nvSpPr>
            <p:cNvPr id="12" name="Oval 11">
              <a:extLst>
                <a:ext uri="{FF2B5EF4-FFF2-40B4-BE49-F238E27FC236}">
                  <a16:creationId xmlns:a16="http://schemas.microsoft.com/office/drawing/2014/main" id="{254F6418-8685-B561-AE6F-BAC0DD435C5F}"/>
                </a:ext>
              </a:extLst>
            </p:cNvPr>
            <p:cNvSpPr/>
            <p:nvPr/>
          </p:nvSpPr>
          <p:spPr>
            <a:xfrm>
              <a:off x="6517780" y="3002664"/>
              <a:ext cx="360172" cy="357816"/>
            </a:xfrm>
            <a:prstGeom prst="ellipse">
              <a:avLst/>
            </a:prstGeom>
            <a:solidFill>
              <a:srgbClr val="40619D">
                <a:lumMod val="40000"/>
                <a:lumOff val="60000"/>
              </a:srgbClr>
            </a:solid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Arial" panose="020B0604020202020204"/>
                  <a:ea typeface="+mn-ea"/>
                  <a:cs typeface="+mn-cs"/>
                </a:rPr>
                <a:t>3</a:t>
              </a:r>
            </a:p>
          </p:txBody>
        </p:sp>
      </p:grpSp>
      <p:sp>
        <p:nvSpPr>
          <p:cNvPr id="16" name="Oval 15">
            <a:extLst>
              <a:ext uri="{FF2B5EF4-FFF2-40B4-BE49-F238E27FC236}">
                <a16:creationId xmlns:a16="http://schemas.microsoft.com/office/drawing/2014/main" id="{3C13936D-80F2-E0F2-3B1F-BA4F975DBE27}"/>
              </a:ext>
            </a:extLst>
          </p:cNvPr>
          <p:cNvSpPr/>
          <p:nvPr/>
        </p:nvSpPr>
        <p:spPr>
          <a:xfrm>
            <a:off x="11073162" y="-5095"/>
            <a:ext cx="262498" cy="312331"/>
          </a:xfrm>
          <a:prstGeom prst="ellipse">
            <a:avLst/>
          </a:prstGeom>
          <a:solidFill>
            <a:srgbClr val="40619D">
              <a:lumMod val="40000"/>
              <a:lumOff val="60000"/>
            </a:srgbClr>
          </a:solid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Arial" panose="020B0604020202020204"/>
                <a:ea typeface="+mn-ea"/>
                <a:cs typeface="+mn-cs"/>
              </a:rPr>
              <a:t>1</a:t>
            </a:r>
          </a:p>
        </p:txBody>
      </p:sp>
      <p:sp>
        <p:nvSpPr>
          <p:cNvPr id="18" name="Oval 17">
            <a:extLst>
              <a:ext uri="{FF2B5EF4-FFF2-40B4-BE49-F238E27FC236}">
                <a16:creationId xmlns:a16="http://schemas.microsoft.com/office/drawing/2014/main" id="{06EE2ACD-ECB1-C185-3EFC-7C846D4AFF16}"/>
              </a:ext>
            </a:extLst>
          </p:cNvPr>
          <p:cNvSpPr/>
          <p:nvPr/>
        </p:nvSpPr>
        <p:spPr>
          <a:xfrm>
            <a:off x="9745491" y="2479957"/>
            <a:ext cx="323320" cy="300745"/>
          </a:xfrm>
          <a:prstGeom prst="ellipse">
            <a:avLst/>
          </a:prstGeom>
          <a:solidFill>
            <a:srgbClr val="40619D">
              <a:lumMod val="40000"/>
              <a:lumOff val="60000"/>
            </a:srgbClr>
          </a:solid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Arial" panose="020B0604020202020204"/>
                <a:ea typeface="+mn-ea"/>
                <a:cs typeface="+mn-cs"/>
              </a:rPr>
              <a:t>2</a:t>
            </a:r>
          </a:p>
        </p:txBody>
      </p:sp>
      <p:sp>
        <p:nvSpPr>
          <p:cNvPr id="20" name="Oval 19">
            <a:extLst>
              <a:ext uri="{FF2B5EF4-FFF2-40B4-BE49-F238E27FC236}">
                <a16:creationId xmlns:a16="http://schemas.microsoft.com/office/drawing/2014/main" id="{2EEB6516-528E-8B8B-D723-185237CB65D3}"/>
              </a:ext>
            </a:extLst>
          </p:cNvPr>
          <p:cNvSpPr/>
          <p:nvPr/>
        </p:nvSpPr>
        <p:spPr>
          <a:xfrm>
            <a:off x="10787808" y="4813551"/>
            <a:ext cx="323320" cy="300745"/>
          </a:xfrm>
          <a:prstGeom prst="ellipse">
            <a:avLst/>
          </a:prstGeom>
          <a:solidFill>
            <a:srgbClr val="40619D">
              <a:lumMod val="40000"/>
              <a:lumOff val="60000"/>
            </a:srgbClr>
          </a:solidFill>
          <a:ln w="12700" cap="rnd"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Arial" panose="020B0604020202020204"/>
                <a:ea typeface="+mn-ea"/>
                <a:cs typeface="+mn-cs"/>
              </a:rPr>
              <a:t>3</a:t>
            </a:r>
          </a:p>
        </p:txBody>
      </p:sp>
    </p:spTree>
    <p:extLst>
      <p:ext uri="{BB962C8B-B14F-4D97-AF65-F5344CB8AC3E}">
        <p14:creationId xmlns:p14="http://schemas.microsoft.com/office/powerpoint/2010/main" val="1400875257"/>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2055E-E14D-66A4-1CB8-000A2AFED7F5}"/>
            </a:ext>
          </a:extLst>
        </p:cNvPr>
        <p:cNvGrpSpPr/>
        <p:nvPr/>
      </p:nvGrpSpPr>
      <p:grpSpPr>
        <a:xfrm>
          <a:off x="0" y="0"/>
          <a:ext cx="0" cy="0"/>
          <a:chOff x="0" y="0"/>
          <a:chExt cx="0" cy="0"/>
        </a:xfrm>
      </p:grpSpPr>
      <p:sp>
        <p:nvSpPr>
          <p:cNvPr id="67" name="TextBox 66">
            <a:extLst>
              <a:ext uri="{FF2B5EF4-FFF2-40B4-BE49-F238E27FC236}">
                <a16:creationId xmlns:a16="http://schemas.microsoft.com/office/drawing/2014/main" id="{141EF690-E150-BC19-7A3A-29D6A7F0EDBD}"/>
              </a:ext>
            </a:extLst>
          </p:cNvPr>
          <p:cNvSpPr txBox="1"/>
          <p:nvPr/>
        </p:nvSpPr>
        <p:spPr>
          <a:xfrm>
            <a:off x="1177046" y="1005219"/>
            <a:ext cx="4401166" cy="6124754"/>
          </a:xfrm>
          <a:prstGeom prst="rect">
            <a:avLst/>
          </a:prstGeom>
          <a:noFill/>
        </p:spPr>
        <p:txBody>
          <a:bodyPr wrap="square">
            <a:spAutoFit/>
          </a:bodyPr>
          <a:lstStyle/>
          <a:p>
            <a:r>
              <a:rPr lang="en-US" sz="2000" b="1" dirty="0">
                <a:solidFill>
                  <a:srgbClr val="153879"/>
                </a:solidFill>
                <a:latin typeface="Segoe UI" panose="020B0502040204020203" pitchFamily="34" charset="0"/>
                <a:cs typeface="Segoe UI" panose="020B0502040204020203" pitchFamily="34" charset="0"/>
              </a:rPr>
              <a:t>Stormwater Ponds </a:t>
            </a:r>
          </a:p>
          <a:p>
            <a:pPr marL="800100" lvl="1" indent="-342900">
              <a:buClr>
                <a:srgbClr val="E0241B"/>
              </a:buClr>
              <a:buFont typeface="Arial" panose="020B0604020202020204" pitchFamily="34" charset="0"/>
              <a:buChar char="•"/>
            </a:pPr>
            <a:r>
              <a:rPr lang="en-US" sz="1500" dirty="0">
                <a:latin typeface="Segoe UI" panose="020B0502040204020203" pitchFamily="34" charset="0"/>
                <a:cs typeface="Segoe UI" panose="020B0502040204020203" pitchFamily="34" charset="0"/>
              </a:rPr>
              <a:t>Three preferred pond sites </a:t>
            </a:r>
          </a:p>
          <a:p>
            <a:pPr marL="800100" lvl="1" indent="-342900">
              <a:buClr>
                <a:srgbClr val="E0241B"/>
              </a:buClr>
              <a:buFont typeface="Arial" panose="020B0604020202020204" pitchFamily="34" charset="0"/>
              <a:buChar char="•"/>
            </a:pPr>
            <a:r>
              <a:rPr lang="en-US" sz="1500" dirty="0">
                <a:latin typeface="Segoe UI" panose="020B0502040204020203" pitchFamily="34" charset="0"/>
                <a:cs typeface="Segoe UI" panose="020B0502040204020203" pitchFamily="34" charset="0"/>
              </a:rPr>
              <a:t>Meet South Florida Water Management District Standards</a:t>
            </a:r>
          </a:p>
          <a:p>
            <a:br>
              <a:rPr lang="en-US" sz="2400" b="1" dirty="0">
                <a:solidFill>
                  <a:schemeClr val="accent1">
                    <a:lumMod val="50000"/>
                  </a:schemeClr>
                </a:solidFill>
              </a:rPr>
            </a:br>
            <a:r>
              <a:rPr lang="en-US" sz="2000" b="1" dirty="0">
                <a:solidFill>
                  <a:srgbClr val="153879"/>
                </a:solidFill>
                <a:latin typeface="Segoe UI" panose="020B0502040204020203" pitchFamily="34" charset="0"/>
                <a:cs typeface="Segoe UI" panose="020B0502040204020203" pitchFamily="34" charset="0"/>
              </a:rPr>
              <a:t>Joint Use Ponds</a:t>
            </a:r>
          </a:p>
          <a:p>
            <a:pPr marL="800100" lvl="1" indent="-342900">
              <a:buClr>
                <a:srgbClr val="E0241B"/>
              </a:buClr>
              <a:buFont typeface="Arial" panose="020B0604020202020204" pitchFamily="34" charset="0"/>
              <a:buChar char="•"/>
            </a:pPr>
            <a:r>
              <a:rPr lang="en-US" sz="1500" dirty="0">
                <a:latin typeface="Segoe UI" panose="020B0502040204020203" pitchFamily="34" charset="0"/>
                <a:cs typeface="Segoe UI" panose="020B0502040204020203" pitchFamily="34" charset="0"/>
              </a:rPr>
              <a:t>Two CFX-owned Joint Use Ponds</a:t>
            </a:r>
          </a:p>
          <a:p>
            <a:pPr marL="1089025" lvl="2" indent="-342900">
              <a:buClr>
                <a:srgbClr val="E0241B"/>
              </a:buClr>
              <a:buFont typeface="Arial" panose="020B0604020202020204" pitchFamily="34" charset="0"/>
              <a:buChar char="•"/>
            </a:pPr>
            <a:r>
              <a:rPr lang="en-US" sz="1500" dirty="0">
                <a:latin typeface="Segoe UI" panose="020B0502040204020203" pitchFamily="34" charset="0"/>
                <a:cs typeface="Segoe UI" panose="020B0502040204020203" pitchFamily="34" charset="0"/>
              </a:rPr>
              <a:t>JU Pond 1 – Pond 400 will be turned over to FDOT once PPE is complete and need to be expanded as part of this project. </a:t>
            </a:r>
          </a:p>
          <a:p>
            <a:pPr marL="1089025" lvl="2" indent="-342900">
              <a:buClr>
                <a:srgbClr val="E0241B"/>
              </a:buClr>
              <a:buFont typeface="Arial" panose="020B0604020202020204" pitchFamily="34" charset="0"/>
              <a:buChar char="•"/>
            </a:pPr>
            <a:r>
              <a:rPr lang="en-US" sz="1500" dirty="0">
                <a:latin typeface="Segoe UI" panose="020B0502040204020203" pitchFamily="34" charset="0"/>
                <a:cs typeface="Segoe UI" panose="020B0502040204020203" pitchFamily="34" charset="0"/>
              </a:rPr>
              <a:t>JU Pond 2A – Pond 7 will be turn over to Osceola County once CR 532 is complete. Pond will need to moved and expanded to accommodate our pond and realignment</a:t>
            </a:r>
          </a:p>
          <a:p>
            <a:pPr>
              <a:buClr>
                <a:srgbClr val="E0241B"/>
              </a:buClr>
            </a:pPr>
            <a:br>
              <a:rPr lang="en-US" sz="2400" b="1" dirty="0">
                <a:solidFill>
                  <a:schemeClr val="accent1">
                    <a:lumMod val="50000"/>
                  </a:schemeClr>
                </a:solidFill>
              </a:rPr>
            </a:br>
            <a:r>
              <a:rPr lang="en-US" sz="2000" b="1" dirty="0">
                <a:solidFill>
                  <a:srgbClr val="153879"/>
                </a:solidFill>
                <a:latin typeface="Segoe UI" panose="020B0502040204020203" pitchFamily="34" charset="0"/>
                <a:cs typeface="Segoe UI" panose="020B0502040204020203" pitchFamily="34" charset="0"/>
              </a:rPr>
              <a:t>Floodplain Compensation Area</a:t>
            </a:r>
          </a:p>
          <a:p>
            <a:pPr>
              <a:buClr>
                <a:srgbClr val="E0241B"/>
              </a:buClr>
            </a:pPr>
            <a:endParaRPr lang="en-US" sz="2000" b="1" dirty="0">
              <a:solidFill>
                <a:srgbClr val="153879"/>
              </a:solidFill>
              <a:latin typeface="Segoe UI" panose="020B0502040204020203" pitchFamily="34" charset="0"/>
              <a:cs typeface="Segoe UI" panose="020B0502040204020203" pitchFamily="34" charset="0"/>
            </a:endParaRPr>
          </a:p>
          <a:p>
            <a:pPr>
              <a:buClr>
                <a:srgbClr val="E0241B"/>
              </a:buClr>
            </a:pPr>
            <a:r>
              <a:rPr lang="en-US" sz="2000" b="1" dirty="0">
                <a:solidFill>
                  <a:srgbClr val="153879"/>
                </a:solidFill>
                <a:latin typeface="Segoe UI" panose="020B0502040204020203" pitchFamily="34" charset="0"/>
                <a:cs typeface="Segoe UI" panose="020B0502040204020203" pitchFamily="34" charset="0"/>
              </a:rPr>
              <a:t>LDCA received 10/29/25 – under old stormwater rule</a:t>
            </a:r>
          </a:p>
          <a:p>
            <a:endParaRPr lang="en-US" sz="1400" dirty="0">
              <a:latin typeface="Segoe UI" panose="020B0502040204020203" pitchFamily="34" charset="0"/>
              <a:cs typeface="Segoe UI" panose="020B0502040204020203" pitchFamily="34" charset="0"/>
            </a:endParaRPr>
          </a:p>
        </p:txBody>
      </p:sp>
      <p:cxnSp>
        <p:nvCxnSpPr>
          <p:cNvPr id="39" name="Straight Connector 38">
            <a:extLst>
              <a:ext uri="{FF2B5EF4-FFF2-40B4-BE49-F238E27FC236}">
                <a16:creationId xmlns:a16="http://schemas.microsoft.com/office/drawing/2014/main" id="{CCA93774-C507-B098-4595-1ECDB72BC2CE}"/>
              </a:ext>
            </a:extLst>
          </p:cNvPr>
          <p:cNvCxnSpPr>
            <a:cxnSpLocks/>
          </p:cNvCxnSpPr>
          <p:nvPr/>
        </p:nvCxnSpPr>
        <p:spPr>
          <a:xfrm flipV="1">
            <a:off x="1310110" y="871538"/>
            <a:ext cx="4942644" cy="22766"/>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44F7AB26-8417-6304-D91D-ACE046C98363}"/>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Conceptual Drainage</a:t>
            </a:r>
          </a:p>
        </p:txBody>
      </p:sp>
      <p:sp>
        <p:nvSpPr>
          <p:cNvPr id="3" name="Slide Number Placeholder 2">
            <a:extLst>
              <a:ext uri="{FF2B5EF4-FFF2-40B4-BE49-F238E27FC236}">
                <a16:creationId xmlns:a16="http://schemas.microsoft.com/office/drawing/2014/main" id="{8CC26192-E1B6-DC39-4AC3-777CCC4A2A6D}"/>
              </a:ext>
            </a:extLst>
          </p:cNvPr>
          <p:cNvSpPr>
            <a:spLocks noGrp="1"/>
          </p:cNvSpPr>
          <p:nvPr>
            <p:ph type="sldNum" sz="quarter" idx="4"/>
          </p:nvPr>
        </p:nvSpPr>
        <p:spPr/>
        <p:txBody>
          <a:bodyPr/>
          <a:lstStyle/>
          <a:p>
            <a:fld id="{F4CD3F1F-7A31-4D74-8610-B2B3005404DA}" type="slidenum">
              <a:rPr lang="en-US" smtClean="0"/>
              <a:t>12</a:t>
            </a:fld>
            <a:endParaRPr lang="en-US"/>
          </a:p>
        </p:txBody>
      </p:sp>
      <p:pic>
        <p:nvPicPr>
          <p:cNvPr id="4" name="Picture 3">
            <a:extLst>
              <a:ext uri="{FF2B5EF4-FFF2-40B4-BE49-F238E27FC236}">
                <a16:creationId xmlns:a16="http://schemas.microsoft.com/office/drawing/2014/main" id="{5F637303-7F69-E923-D27E-3765B71F3082}"/>
              </a:ext>
            </a:extLst>
          </p:cNvPr>
          <p:cNvPicPr>
            <a:picLocks noChangeAspect="1"/>
          </p:cNvPicPr>
          <p:nvPr/>
        </p:nvPicPr>
        <p:blipFill>
          <a:blip r:embed="rId3" cstate="print">
            <a:extLst>
              <a:ext uri="{28A0092B-C50C-407E-A947-70E740481C1C}">
                <a14:useLocalDpi xmlns:a14="http://schemas.microsoft.com/office/drawing/2010/main" val="0"/>
              </a:ext>
            </a:extLst>
          </a:blip>
          <a:srcRect l="2903" r="2903"/>
          <a:stretch/>
        </p:blipFill>
        <p:spPr>
          <a:xfrm>
            <a:off x="5647919" y="1612083"/>
            <a:ext cx="6544081" cy="3472956"/>
          </a:xfrm>
          <a:prstGeom prst="rect">
            <a:avLst/>
          </a:prstGeom>
        </p:spPr>
      </p:pic>
      <p:sp>
        <p:nvSpPr>
          <p:cNvPr id="5" name="Rectangle: Rounded Corners 4">
            <a:extLst>
              <a:ext uri="{FF2B5EF4-FFF2-40B4-BE49-F238E27FC236}">
                <a16:creationId xmlns:a16="http://schemas.microsoft.com/office/drawing/2014/main" id="{CE87CADC-CC43-3002-AEB3-53015CDD3421}"/>
              </a:ext>
            </a:extLst>
          </p:cNvPr>
          <p:cNvSpPr/>
          <p:nvPr/>
        </p:nvSpPr>
        <p:spPr>
          <a:xfrm>
            <a:off x="6718777" y="3421854"/>
            <a:ext cx="955854" cy="213770"/>
          </a:xfrm>
          <a:prstGeom prst="roundRect">
            <a:avLst/>
          </a:prstGeom>
          <a:solidFill>
            <a:srgbClr val="EA383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JU Pond 1</a:t>
            </a:r>
          </a:p>
        </p:txBody>
      </p:sp>
      <p:sp>
        <p:nvSpPr>
          <p:cNvPr id="6" name="Rectangle: Rounded Corners 5">
            <a:extLst>
              <a:ext uri="{FF2B5EF4-FFF2-40B4-BE49-F238E27FC236}">
                <a16:creationId xmlns:a16="http://schemas.microsoft.com/office/drawing/2014/main" id="{81ED38AA-1255-0046-AB59-EF0DC41DD32A}"/>
              </a:ext>
            </a:extLst>
          </p:cNvPr>
          <p:cNvSpPr/>
          <p:nvPr/>
        </p:nvSpPr>
        <p:spPr>
          <a:xfrm>
            <a:off x="6839088" y="3040448"/>
            <a:ext cx="1055391" cy="213770"/>
          </a:xfrm>
          <a:prstGeom prst="roundRect">
            <a:avLst/>
          </a:prstGeom>
          <a:solidFill>
            <a:srgbClr val="EA383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JU Pond 2A</a:t>
            </a:r>
          </a:p>
        </p:txBody>
      </p:sp>
      <p:sp>
        <p:nvSpPr>
          <p:cNvPr id="8" name="Rectangle: Rounded Corners 7">
            <a:extLst>
              <a:ext uri="{FF2B5EF4-FFF2-40B4-BE49-F238E27FC236}">
                <a16:creationId xmlns:a16="http://schemas.microsoft.com/office/drawing/2014/main" id="{8586E874-F6D5-E91D-39CF-BE80BD758BCA}"/>
              </a:ext>
            </a:extLst>
          </p:cNvPr>
          <p:cNvSpPr/>
          <p:nvPr/>
        </p:nvSpPr>
        <p:spPr>
          <a:xfrm>
            <a:off x="6032372" y="2471723"/>
            <a:ext cx="955854" cy="213770"/>
          </a:xfrm>
          <a:prstGeom prst="roundRect">
            <a:avLst/>
          </a:prstGeom>
          <a:solidFill>
            <a:srgbClr val="25AAE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Pond 2B</a:t>
            </a:r>
          </a:p>
        </p:txBody>
      </p:sp>
      <p:sp>
        <p:nvSpPr>
          <p:cNvPr id="10" name="Rectangle: Rounded Corners 9">
            <a:extLst>
              <a:ext uri="{FF2B5EF4-FFF2-40B4-BE49-F238E27FC236}">
                <a16:creationId xmlns:a16="http://schemas.microsoft.com/office/drawing/2014/main" id="{085B0369-333A-4CC0-4C0B-744829139100}"/>
              </a:ext>
            </a:extLst>
          </p:cNvPr>
          <p:cNvSpPr/>
          <p:nvPr/>
        </p:nvSpPr>
        <p:spPr>
          <a:xfrm>
            <a:off x="8446404" y="2554437"/>
            <a:ext cx="955854" cy="213770"/>
          </a:xfrm>
          <a:prstGeom prst="roundRect">
            <a:avLst/>
          </a:prstGeom>
          <a:solidFill>
            <a:srgbClr val="25AAE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Pond 3.1</a:t>
            </a:r>
          </a:p>
        </p:txBody>
      </p:sp>
      <p:sp>
        <p:nvSpPr>
          <p:cNvPr id="11" name="Rectangle: Rounded Corners 10">
            <a:extLst>
              <a:ext uri="{FF2B5EF4-FFF2-40B4-BE49-F238E27FC236}">
                <a16:creationId xmlns:a16="http://schemas.microsoft.com/office/drawing/2014/main" id="{2CEC9702-B84A-022E-486F-96A5594A7802}"/>
              </a:ext>
            </a:extLst>
          </p:cNvPr>
          <p:cNvSpPr/>
          <p:nvPr/>
        </p:nvSpPr>
        <p:spPr>
          <a:xfrm>
            <a:off x="11182632" y="3411971"/>
            <a:ext cx="955854" cy="213770"/>
          </a:xfrm>
          <a:prstGeom prst="roundRect">
            <a:avLst/>
          </a:prstGeom>
          <a:solidFill>
            <a:srgbClr val="25AAE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Pond 4.1</a:t>
            </a:r>
          </a:p>
        </p:txBody>
      </p:sp>
      <p:sp>
        <p:nvSpPr>
          <p:cNvPr id="12" name="Rectangle: Rounded Corners 11">
            <a:extLst>
              <a:ext uri="{FF2B5EF4-FFF2-40B4-BE49-F238E27FC236}">
                <a16:creationId xmlns:a16="http://schemas.microsoft.com/office/drawing/2014/main" id="{298F3C3E-1012-0E2B-6E4F-FCE6712049E5}"/>
              </a:ext>
            </a:extLst>
          </p:cNvPr>
          <p:cNvSpPr/>
          <p:nvPr/>
        </p:nvSpPr>
        <p:spPr>
          <a:xfrm>
            <a:off x="10495190" y="2378121"/>
            <a:ext cx="1334561" cy="422016"/>
          </a:xfrm>
          <a:prstGeom prst="roundRect">
            <a:avLst/>
          </a:prstGeom>
          <a:solidFill>
            <a:srgbClr val="3CB54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Floodplain Compensation 2</a:t>
            </a:r>
          </a:p>
        </p:txBody>
      </p:sp>
      <p:cxnSp>
        <p:nvCxnSpPr>
          <p:cNvPr id="13" name="Straight Connector 12">
            <a:extLst>
              <a:ext uri="{FF2B5EF4-FFF2-40B4-BE49-F238E27FC236}">
                <a16:creationId xmlns:a16="http://schemas.microsoft.com/office/drawing/2014/main" id="{1A10542E-03D5-28F5-5CB9-29E217CEFF6F}"/>
              </a:ext>
            </a:extLst>
          </p:cNvPr>
          <p:cNvCxnSpPr>
            <a:cxnSpLocks/>
            <a:stCxn id="5" idx="1"/>
          </p:cNvCxnSpPr>
          <p:nvPr/>
        </p:nvCxnSpPr>
        <p:spPr>
          <a:xfrm flipH="1" flipV="1">
            <a:off x="6570756" y="3504365"/>
            <a:ext cx="148021" cy="24374"/>
          </a:xfrm>
          <a:prstGeom prst="line">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Connector 13">
            <a:extLst>
              <a:ext uri="{FF2B5EF4-FFF2-40B4-BE49-F238E27FC236}">
                <a16:creationId xmlns:a16="http://schemas.microsoft.com/office/drawing/2014/main" id="{643F1C2C-3C6E-4423-6767-7FEE6C0D537B}"/>
              </a:ext>
            </a:extLst>
          </p:cNvPr>
          <p:cNvCxnSpPr>
            <a:cxnSpLocks/>
            <a:stCxn id="6" idx="1"/>
          </p:cNvCxnSpPr>
          <p:nvPr/>
        </p:nvCxnSpPr>
        <p:spPr>
          <a:xfrm flipH="1" flipV="1">
            <a:off x="6708926" y="3013877"/>
            <a:ext cx="130162" cy="133456"/>
          </a:xfrm>
          <a:prstGeom prst="line">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Connector 14">
            <a:extLst>
              <a:ext uri="{FF2B5EF4-FFF2-40B4-BE49-F238E27FC236}">
                <a16:creationId xmlns:a16="http://schemas.microsoft.com/office/drawing/2014/main" id="{AFA2C82A-0F70-3ED7-6EA3-452364ECDD22}"/>
              </a:ext>
            </a:extLst>
          </p:cNvPr>
          <p:cNvCxnSpPr>
            <a:cxnSpLocks/>
            <a:stCxn id="8" idx="2"/>
          </p:cNvCxnSpPr>
          <p:nvPr/>
        </p:nvCxnSpPr>
        <p:spPr>
          <a:xfrm>
            <a:off x="6510299" y="2685493"/>
            <a:ext cx="198627" cy="104181"/>
          </a:xfrm>
          <a:prstGeom prst="line">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E54C1F79-99AF-4495-AA88-7259A70A27EF}"/>
              </a:ext>
            </a:extLst>
          </p:cNvPr>
          <p:cNvCxnSpPr>
            <a:cxnSpLocks/>
            <a:stCxn id="10" idx="3"/>
          </p:cNvCxnSpPr>
          <p:nvPr/>
        </p:nvCxnSpPr>
        <p:spPr>
          <a:xfrm>
            <a:off x="9402258" y="2661322"/>
            <a:ext cx="160845" cy="24171"/>
          </a:xfrm>
          <a:prstGeom prst="line">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Connector 16">
            <a:extLst>
              <a:ext uri="{FF2B5EF4-FFF2-40B4-BE49-F238E27FC236}">
                <a16:creationId xmlns:a16="http://schemas.microsoft.com/office/drawing/2014/main" id="{267AF1F6-A7FA-88F6-F3F4-C15478498F4F}"/>
              </a:ext>
            </a:extLst>
          </p:cNvPr>
          <p:cNvCxnSpPr>
            <a:cxnSpLocks/>
            <a:stCxn id="12" idx="1"/>
          </p:cNvCxnSpPr>
          <p:nvPr/>
        </p:nvCxnSpPr>
        <p:spPr>
          <a:xfrm flipH="1" flipV="1">
            <a:off x="10201952" y="2509025"/>
            <a:ext cx="293238" cy="80104"/>
          </a:xfrm>
          <a:prstGeom prst="line">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id="{8FCC70BD-8B2A-05E4-F59B-6783827C3F37}"/>
              </a:ext>
            </a:extLst>
          </p:cNvPr>
          <p:cNvCxnSpPr>
            <a:cxnSpLocks/>
            <a:stCxn id="11" idx="1"/>
          </p:cNvCxnSpPr>
          <p:nvPr/>
        </p:nvCxnSpPr>
        <p:spPr>
          <a:xfrm flipH="1" flipV="1">
            <a:off x="11050337" y="3364241"/>
            <a:ext cx="132295" cy="154615"/>
          </a:xfrm>
          <a:prstGeom prst="line">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9" name="Picture 18" descr="A close-up of a computer screen&#10;&#10;AI-generated content may be incorrect.">
            <a:extLst>
              <a:ext uri="{FF2B5EF4-FFF2-40B4-BE49-F238E27FC236}">
                <a16:creationId xmlns:a16="http://schemas.microsoft.com/office/drawing/2014/main" id="{0992F9AA-FAFB-D34C-04C9-9404340C2C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72907" y="4159014"/>
            <a:ext cx="3624210" cy="926025"/>
          </a:xfrm>
          <a:prstGeom prst="rect">
            <a:avLst/>
          </a:prstGeom>
        </p:spPr>
      </p:pic>
    </p:spTree>
    <p:extLst>
      <p:ext uri="{BB962C8B-B14F-4D97-AF65-F5344CB8AC3E}">
        <p14:creationId xmlns:p14="http://schemas.microsoft.com/office/powerpoint/2010/main" val="1352693811"/>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BD61E-0A8A-8545-1831-1872BA550A1F}"/>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CB60D332-45E3-1C43-C3B3-89B9CC0B7DAC}"/>
              </a:ext>
            </a:extLst>
          </p:cNvPr>
          <p:cNvCxnSpPr>
            <a:cxnSpLocks/>
          </p:cNvCxnSpPr>
          <p:nvPr/>
        </p:nvCxnSpPr>
        <p:spPr>
          <a:xfrm>
            <a:off x="1310110" y="894304"/>
            <a:ext cx="6276674"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277D362B-B8F6-8CD1-C1D3-8F472BF87697}"/>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Key Environmental Factors</a:t>
            </a:r>
          </a:p>
        </p:txBody>
      </p:sp>
      <p:sp>
        <p:nvSpPr>
          <p:cNvPr id="4" name="Slide Number Placeholder 3">
            <a:extLst>
              <a:ext uri="{FF2B5EF4-FFF2-40B4-BE49-F238E27FC236}">
                <a16:creationId xmlns:a16="http://schemas.microsoft.com/office/drawing/2014/main" id="{6EB3B51B-B29A-58DC-03D5-DE509E57B078}"/>
              </a:ext>
            </a:extLst>
          </p:cNvPr>
          <p:cNvSpPr>
            <a:spLocks noGrp="1"/>
          </p:cNvSpPr>
          <p:nvPr>
            <p:ph type="sldNum" sz="quarter" idx="4"/>
          </p:nvPr>
        </p:nvSpPr>
        <p:spPr/>
        <p:txBody>
          <a:bodyPr/>
          <a:lstStyle/>
          <a:p>
            <a:fld id="{F4CD3F1F-7A31-4D74-8610-B2B3005404DA}" type="slidenum">
              <a:rPr lang="en-US" smtClean="0"/>
              <a:t>13</a:t>
            </a:fld>
            <a:endParaRPr lang="en-US"/>
          </a:p>
        </p:txBody>
      </p:sp>
      <p:sp>
        <p:nvSpPr>
          <p:cNvPr id="6" name="Rectangle: Rounded Corners 5">
            <a:extLst>
              <a:ext uri="{FF2B5EF4-FFF2-40B4-BE49-F238E27FC236}">
                <a16:creationId xmlns:a16="http://schemas.microsoft.com/office/drawing/2014/main" id="{65F5DDE2-7C32-E231-4DD5-E9FE09114BD8}"/>
              </a:ext>
            </a:extLst>
          </p:cNvPr>
          <p:cNvSpPr/>
          <p:nvPr/>
        </p:nvSpPr>
        <p:spPr>
          <a:xfrm>
            <a:off x="8057994" y="741828"/>
            <a:ext cx="4027726" cy="323926"/>
          </a:xfrm>
          <a:prstGeom prst="roundRect">
            <a:avLst>
              <a:gd name="adj" fmla="val 37122"/>
            </a:avLst>
          </a:prstGeom>
          <a:solidFill>
            <a:srgbClr val="CFD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REEDY CREEK CROSSING</a:t>
            </a:r>
          </a:p>
        </p:txBody>
      </p:sp>
      <p:sp>
        <p:nvSpPr>
          <p:cNvPr id="7" name="Rectangle: Rounded Corners 6">
            <a:extLst>
              <a:ext uri="{FF2B5EF4-FFF2-40B4-BE49-F238E27FC236}">
                <a16:creationId xmlns:a16="http://schemas.microsoft.com/office/drawing/2014/main" id="{F3522387-C553-8566-BB1C-22B8748E272F}"/>
              </a:ext>
            </a:extLst>
          </p:cNvPr>
          <p:cNvSpPr/>
          <p:nvPr/>
        </p:nvSpPr>
        <p:spPr>
          <a:xfrm>
            <a:off x="7815943" y="2878076"/>
            <a:ext cx="4629005" cy="642768"/>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sz="1600" dirty="0">
                <a:solidFill>
                  <a:schemeClr val="tx1"/>
                </a:solidFill>
              </a:rPr>
              <a:t>Original US 17/92 alignment is north of existing bridge and consists of 3 historic bridges</a:t>
            </a:r>
          </a:p>
          <a:p>
            <a:pPr marL="285750" indent="-285750">
              <a:buFont typeface="Arial" panose="020B0604020202020204" pitchFamily="34" charset="0"/>
              <a:buChar char="•"/>
            </a:pPr>
            <a:r>
              <a:rPr lang="en-US" sz="1600" dirty="0">
                <a:solidFill>
                  <a:schemeClr val="tx1"/>
                </a:solidFill>
              </a:rPr>
              <a:t>Railroad linear historic resource and utility corridors north of original US 17/92 alignment</a:t>
            </a:r>
          </a:p>
          <a:p>
            <a:pPr marL="285750" indent="-285750">
              <a:buFont typeface="Arial" panose="020B0604020202020204" pitchFamily="34" charset="0"/>
              <a:buChar char="•"/>
            </a:pPr>
            <a:r>
              <a:rPr lang="en-US" sz="1600" dirty="0">
                <a:solidFill>
                  <a:schemeClr val="tx1"/>
                </a:solidFill>
              </a:rPr>
              <a:t>“Fletcher Park” and county resolutions</a:t>
            </a:r>
          </a:p>
          <a:p>
            <a:pPr marL="742950" lvl="1" indent="-285750">
              <a:buFont typeface="Arial" panose="020B0604020202020204" pitchFamily="34" charset="0"/>
              <a:buChar char="•"/>
            </a:pPr>
            <a:r>
              <a:rPr lang="en-US" sz="1600" dirty="0">
                <a:solidFill>
                  <a:schemeClr val="tx1"/>
                </a:solidFill>
              </a:rPr>
              <a:t>April 11, 1994 – opposing any further removal of large cypress trees in Fletcher Park</a:t>
            </a:r>
          </a:p>
          <a:p>
            <a:pPr marL="742950" lvl="1" indent="-285750">
              <a:buFont typeface="Arial" panose="020B0604020202020204" pitchFamily="34" charset="0"/>
              <a:buChar char="•"/>
            </a:pPr>
            <a:r>
              <a:rPr lang="en-US" sz="1600" dirty="0">
                <a:solidFill>
                  <a:schemeClr val="tx1"/>
                </a:solidFill>
              </a:rPr>
              <a:t>December 18, 2023 – reaffirming support of preserving cypress trees</a:t>
            </a:r>
          </a:p>
          <a:p>
            <a:pPr marL="285750" indent="-285750">
              <a:buFont typeface="Arial" panose="020B0604020202020204" pitchFamily="34" charset="0"/>
              <a:buChar char="•"/>
            </a:pPr>
            <a:r>
              <a:rPr lang="en-US" sz="1600" dirty="0">
                <a:solidFill>
                  <a:schemeClr val="tx1"/>
                </a:solidFill>
              </a:rPr>
              <a:t>Archaeological resources</a:t>
            </a:r>
          </a:p>
          <a:p>
            <a:pPr marL="742950" lvl="1" indent="-285750">
              <a:buFont typeface="Arial" panose="020B0604020202020204" pitchFamily="34" charset="0"/>
              <a:buChar char="•"/>
            </a:pPr>
            <a:r>
              <a:rPr lang="en-US" sz="1600" dirty="0">
                <a:solidFill>
                  <a:schemeClr val="tx1"/>
                </a:solidFill>
              </a:rPr>
              <a:t>Beehive Hill and Sub Area A (Preservation Site)</a:t>
            </a:r>
          </a:p>
          <a:p>
            <a:pPr marL="742950" lvl="1" indent="-285750">
              <a:buFont typeface="Arial" panose="020B0604020202020204" pitchFamily="34" charset="0"/>
              <a:buChar char="•"/>
            </a:pPr>
            <a:r>
              <a:rPr lang="en-US" sz="1600" dirty="0">
                <a:solidFill>
                  <a:schemeClr val="tx1"/>
                </a:solidFill>
              </a:rPr>
              <a:t>Beehive Hill Redeposited site</a:t>
            </a:r>
          </a:p>
        </p:txBody>
      </p:sp>
      <p:pic>
        <p:nvPicPr>
          <p:cNvPr id="5" name="Picture 4">
            <a:extLst>
              <a:ext uri="{FF2B5EF4-FFF2-40B4-BE49-F238E27FC236}">
                <a16:creationId xmlns:a16="http://schemas.microsoft.com/office/drawing/2014/main" id="{3405FE17-7318-32CC-B05A-FB1893A50CC9}"/>
              </a:ext>
            </a:extLst>
          </p:cNvPr>
          <p:cNvPicPr>
            <a:picLocks noChangeAspect="1"/>
          </p:cNvPicPr>
          <p:nvPr/>
        </p:nvPicPr>
        <p:blipFill>
          <a:blip r:embed="rId3" cstate="print">
            <a:extLst>
              <a:ext uri="{28A0092B-C50C-407E-A947-70E740481C1C}">
                <a14:useLocalDpi xmlns:a14="http://schemas.microsoft.com/office/drawing/2010/main" val="0"/>
              </a:ext>
            </a:extLst>
          </a:blip>
          <a:srcRect l="1898" t="2223" r="1919" b="2806"/>
          <a:stretch>
            <a:fillRect/>
          </a:stretch>
        </p:blipFill>
        <p:spPr>
          <a:xfrm>
            <a:off x="136755" y="982303"/>
            <a:ext cx="7700962" cy="5875697"/>
          </a:xfrm>
          <a:prstGeom prst="rect">
            <a:avLst/>
          </a:prstGeom>
        </p:spPr>
      </p:pic>
    </p:spTree>
    <p:extLst>
      <p:ext uri="{BB962C8B-B14F-4D97-AF65-F5344CB8AC3E}">
        <p14:creationId xmlns:p14="http://schemas.microsoft.com/office/powerpoint/2010/main" val="437176555"/>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FC592-7B3C-5DC6-7A77-3BD2604CA1CC}"/>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9945B46E-A145-4ED9-2E94-B73FEC780EE4}"/>
              </a:ext>
            </a:extLst>
          </p:cNvPr>
          <p:cNvCxnSpPr>
            <a:cxnSpLocks/>
          </p:cNvCxnSpPr>
          <p:nvPr/>
        </p:nvCxnSpPr>
        <p:spPr>
          <a:xfrm>
            <a:off x="1310110" y="894304"/>
            <a:ext cx="6276674"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442AECBF-B9B0-89B2-F885-287F681A3285}"/>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Key Environmental Factors</a:t>
            </a:r>
          </a:p>
        </p:txBody>
      </p:sp>
      <p:sp>
        <p:nvSpPr>
          <p:cNvPr id="4" name="Slide Number Placeholder 3">
            <a:extLst>
              <a:ext uri="{FF2B5EF4-FFF2-40B4-BE49-F238E27FC236}">
                <a16:creationId xmlns:a16="http://schemas.microsoft.com/office/drawing/2014/main" id="{2E5A6B25-F742-8474-2E58-F0DE4563747D}"/>
              </a:ext>
            </a:extLst>
          </p:cNvPr>
          <p:cNvSpPr>
            <a:spLocks noGrp="1"/>
          </p:cNvSpPr>
          <p:nvPr>
            <p:ph type="sldNum" sz="quarter" idx="4"/>
          </p:nvPr>
        </p:nvSpPr>
        <p:spPr/>
        <p:txBody>
          <a:bodyPr/>
          <a:lstStyle/>
          <a:p>
            <a:fld id="{F4CD3F1F-7A31-4D74-8610-B2B3005404DA}" type="slidenum">
              <a:rPr lang="en-US" smtClean="0"/>
              <a:t>14</a:t>
            </a:fld>
            <a:endParaRPr lang="en-US"/>
          </a:p>
        </p:txBody>
      </p:sp>
      <p:pic>
        <p:nvPicPr>
          <p:cNvPr id="5" name="Picture 4">
            <a:extLst>
              <a:ext uri="{FF2B5EF4-FFF2-40B4-BE49-F238E27FC236}">
                <a16:creationId xmlns:a16="http://schemas.microsoft.com/office/drawing/2014/main" id="{94467489-AD47-6EE2-F00A-E635DFD84581}"/>
              </a:ext>
            </a:extLst>
          </p:cNvPr>
          <p:cNvPicPr>
            <a:picLocks noChangeAspect="1"/>
          </p:cNvPicPr>
          <p:nvPr/>
        </p:nvPicPr>
        <p:blipFill>
          <a:blip r:embed="rId3" cstate="print">
            <a:extLst>
              <a:ext uri="{28A0092B-C50C-407E-A947-70E740481C1C}">
                <a14:useLocalDpi xmlns:a14="http://schemas.microsoft.com/office/drawing/2010/main" val="0"/>
              </a:ext>
            </a:extLst>
          </a:blip>
          <a:srcRect l="12866" t="1641" r="1626" b="24805"/>
          <a:stretch>
            <a:fillRect/>
          </a:stretch>
        </p:blipFill>
        <p:spPr>
          <a:xfrm>
            <a:off x="7280" y="1046780"/>
            <a:ext cx="7714729" cy="5128087"/>
          </a:xfrm>
          <a:prstGeom prst="rect">
            <a:avLst/>
          </a:prstGeom>
        </p:spPr>
      </p:pic>
      <p:sp>
        <p:nvSpPr>
          <p:cNvPr id="6" name="Rectangle: Rounded Corners 5">
            <a:extLst>
              <a:ext uri="{FF2B5EF4-FFF2-40B4-BE49-F238E27FC236}">
                <a16:creationId xmlns:a16="http://schemas.microsoft.com/office/drawing/2014/main" id="{35B483A4-21ED-0CE6-BC65-B35DA4629781}"/>
              </a:ext>
            </a:extLst>
          </p:cNvPr>
          <p:cNvSpPr/>
          <p:nvPr/>
        </p:nvSpPr>
        <p:spPr>
          <a:xfrm>
            <a:off x="7958067" y="790146"/>
            <a:ext cx="3749305" cy="323926"/>
          </a:xfrm>
          <a:prstGeom prst="roundRect">
            <a:avLst>
              <a:gd name="adj" fmla="val 37122"/>
            </a:avLst>
          </a:prstGeom>
          <a:solidFill>
            <a:srgbClr val="CFD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REEDY CREEK CROSSING</a:t>
            </a:r>
          </a:p>
        </p:txBody>
      </p:sp>
      <p:sp>
        <p:nvSpPr>
          <p:cNvPr id="7" name="Rectangle: Rounded Corners 6">
            <a:extLst>
              <a:ext uri="{FF2B5EF4-FFF2-40B4-BE49-F238E27FC236}">
                <a16:creationId xmlns:a16="http://schemas.microsoft.com/office/drawing/2014/main" id="{036B2747-142F-5EC3-D9FC-DE974F7ACED0}"/>
              </a:ext>
            </a:extLst>
          </p:cNvPr>
          <p:cNvSpPr/>
          <p:nvPr/>
        </p:nvSpPr>
        <p:spPr>
          <a:xfrm>
            <a:off x="7722010" y="2771059"/>
            <a:ext cx="4224760" cy="642768"/>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sz="1600" dirty="0">
                <a:solidFill>
                  <a:schemeClr val="tx1"/>
                </a:solidFill>
              </a:rPr>
              <a:t>Numerous bridge alternatives analyzed </a:t>
            </a:r>
          </a:p>
          <a:p>
            <a:pPr marL="285750" indent="-285750">
              <a:buFont typeface="Arial" panose="020B0604020202020204" pitchFamily="34" charset="0"/>
              <a:buChar char="•"/>
            </a:pPr>
            <a:r>
              <a:rPr lang="en-US" sz="1600" b="1" dirty="0">
                <a:solidFill>
                  <a:schemeClr val="tx1"/>
                </a:solidFill>
              </a:rPr>
              <a:t>Recommendation: </a:t>
            </a:r>
            <a:r>
              <a:rPr lang="en-US" sz="1600" dirty="0">
                <a:solidFill>
                  <a:schemeClr val="tx1"/>
                </a:solidFill>
              </a:rPr>
              <a:t>Remove/replace 3 historic US 17/92 bridges to accommodate new westbound bridge</a:t>
            </a:r>
          </a:p>
          <a:p>
            <a:pPr marL="285750" indent="-285750">
              <a:buFont typeface="Arial" panose="020B0604020202020204" pitchFamily="34" charset="0"/>
              <a:buChar char="•"/>
            </a:pPr>
            <a:r>
              <a:rPr lang="en-US" sz="1600" dirty="0">
                <a:solidFill>
                  <a:schemeClr val="tx1"/>
                </a:solidFill>
              </a:rPr>
              <a:t>FDEP letter of support </a:t>
            </a:r>
          </a:p>
          <a:p>
            <a:pPr marL="742950" lvl="1" indent="-285750">
              <a:buFont typeface="Arial" panose="020B0604020202020204" pitchFamily="34" charset="0"/>
              <a:buChar char="•"/>
            </a:pPr>
            <a:r>
              <a:rPr lang="en-US" sz="1600" dirty="0">
                <a:solidFill>
                  <a:schemeClr val="tx1"/>
                </a:solidFill>
              </a:rPr>
              <a:t>February 25, 2025 </a:t>
            </a:r>
          </a:p>
          <a:p>
            <a:pPr marL="742950" lvl="1" indent="-285750">
              <a:buFont typeface="Arial" panose="020B0604020202020204" pitchFamily="34" charset="0"/>
              <a:buChar char="•"/>
            </a:pPr>
            <a:r>
              <a:rPr lang="en-US" sz="1600" dirty="0">
                <a:solidFill>
                  <a:schemeClr val="tx1"/>
                </a:solidFill>
              </a:rPr>
              <a:t>Support PD&amp;E study recommended alternative </a:t>
            </a:r>
          </a:p>
          <a:p>
            <a:pPr marL="742950" lvl="1" indent="-285750">
              <a:buFont typeface="Arial" panose="020B0604020202020204" pitchFamily="34" charset="0"/>
              <a:buChar char="•"/>
            </a:pPr>
            <a:r>
              <a:rPr lang="en-US" sz="1600" dirty="0">
                <a:solidFill>
                  <a:schemeClr val="tx1"/>
                </a:solidFill>
              </a:rPr>
              <a:t>Reiterated opposition to any other alternative that would impact the large cypress trees in Fletcher Park</a:t>
            </a:r>
          </a:p>
          <a:p>
            <a:pPr marL="285750" indent="-285750">
              <a:buFont typeface="Arial" panose="020B0604020202020204" pitchFamily="34" charset="0"/>
              <a:buChar char="•"/>
            </a:pPr>
            <a:r>
              <a:rPr lang="en-US" sz="1600" b="1" dirty="0">
                <a:solidFill>
                  <a:schemeClr val="tx1"/>
                </a:solidFill>
              </a:rPr>
              <a:t>Any alignment changes over Reedy Creek will have significant schedule impacts and could impact the feasibility of the project.</a:t>
            </a:r>
          </a:p>
        </p:txBody>
      </p:sp>
    </p:spTree>
    <p:extLst>
      <p:ext uri="{BB962C8B-B14F-4D97-AF65-F5344CB8AC3E}">
        <p14:creationId xmlns:p14="http://schemas.microsoft.com/office/powerpoint/2010/main" val="878484610"/>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1EE82-0A71-7103-F35E-637140C9F48B}"/>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6793F299-07AD-EB92-3F28-122D9D856299}"/>
              </a:ext>
            </a:extLst>
          </p:cNvPr>
          <p:cNvCxnSpPr>
            <a:cxnSpLocks/>
          </p:cNvCxnSpPr>
          <p:nvPr/>
        </p:nvCxnSpPr>
        <p:spPr>
          <a:xfrm>
            <a:off x="1310110" y="894304"/>
            <a:ext cx="6276674"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C074A0A1-850E-D6CD-1186-3B33C7ACE78E}"/>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Key Environmental Factors</a:t>
            </a:r>
          </a:p>
        </p:txBody>
      </p:sp>
      <p:sp>
        <p:nvSpPr>
          <p:cNvPr id="4" name="Slide Number Placeholder 3">
            <a:extLst>
              <a:ext uri="{FF2B5EF4-FFF2-40B4-BE49-F238E27FC236}">
                <a16:creationId xmlns:a16="http://schemas.microsoft.com/office/drawing/2014/main" id="{FFCDF77D-853E-2F53-AD4C-8407026805F4}"/>
              </a:ext>
            </a:extLst>
          </p:cNvPr>
          <p:cNvSpPr>
            <a:spLocks noGrp="1"/>
          </p:cNvSpPr>
          <p:nvPr>
            <p:ph type="sldNum" sz="quarter" idx="4"/>
          </p:nvPr>
        </p:nvSpPr>
        <p:spPr/>
        <p:txBody>
          <a:bodyPr/>
          <a:lstStyle/>
          <a:p>
            <a:fld id="{F4CD3F1F-7A31-4D74-8610-B2B3005404DA}" type="slidenum">
              <a:rPr lang="en-US" smtClean="0"/>
              <a:t>15</a:t>
            </a:fld>
            <a:endParaRPr lang="en-US"/>
          </a:p>
        </p:txBody>
      </p:sp>
      <p:sp>
        <p:nvSpPr>
          <p:cNvPr id="6" name="Rectangle: Rounded Corners 5">
            <a:extLst>
              <a:ext uri="{FF2B5EF4-FFF2-40B4-BE49-F238E27FC236}">
                <a16:creationId xmlns:a16="http://schemas.microsoft.com/office/drawing/2014/main" id="{F4B3E99A-95A5-372F-A649-8CA857197D3F}"/>
              </a:ext>
            </a:extLst>
          </p:cNvPr>
          <p:cNvSpPr/>
          <p:nvPr/>
        </p:nvSpPr>
        <p:spPr>
          <a:xfrm>
            <a:off x="1310110" y="1116330"/>
            <a:ext cx="10744200" cy="1581244"/>
          </a:xfrm>
          <a:prstGeom prst="roundRect">
            <a:avLst/>
          </a:prstGeom>
          <a:noFill/>
          <a:ln>
            <a:solidFill>
              <a:srgbClr val="CFD5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3849557A-121A-391B-DD13-F0FF1D07B445}"/>
              </a:ext>
            </a:extLst>
          </p:cNvPr>
          <p:cNvSpPr/>
          <p:nvPr/>
        </p:nvSpPr>
        <p:spPr>
          <a:xfrm>
            <a:off x="1462510" y="1223010"/>
            <a:ext cx="6035570" cy="323926"/>
          </a:xfrm>
          <a:prstGeom prst="roundRect">
            <a:avLst>
              <a:gd name="adj" fmla="val 37122"/>
            </a:avLst>
          </a:prstGeom>
          <a:solidFill>
            <a:srgbClr val="CFD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FLOODPLAINS</a:t>
            </a:r>
          </a:p>
        </p:txBody>
      </p:sp>
      <p:sp>
        <p:nvSpPr>
          <p:cNvPr id="8" name="Rectangle: Rounded Corners 7">
            <a:extLst>
              <a:ext uri="{FF2B5EF4-FFF2-40B4-BE49-F238E27FC236}">
                <a16:creationId xmlns:a16="http://schemas.microsoft.com/office/drawing/2014/main" id="{7E7848D5-FBFC-35CA-DC74-DCB03FA09D0C}"/>
              </a:ext>
            </a:extLst>
          </p:cNvPr>
          <p:cNvSpPr/>
          <p:nvPr/>
        </p:nvSpPr>
        <p:spPr>
          <a:xfrm>
            <a:off x="1462509" y="1826112"/>
            <a:ext cx="6124275" cy="642768"/>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Floodplain compensation area required</a:t>
            </a:r>
          </a:p>
          <a:p>
            <a:pPr marL="285750" indent="-285750">
              <a:buFont typeface="Arial" panose="020B0604020202020204" pitchFamily="34" charset="0"/>
              <a:buChar char="•"/>
            </a:pPr>
            <a:r>
              <a:rPr lang="en-US" dirty="0">
                <a:solidFill>
                  <a:schemeClr val="tx1"/>
                </a:solidFill>
              </a:rPr>
              <a:t>FCA identified during PD&amp;E</a:t>
            </a:r>
          </a:p>
          <a:p>
            <a:pPr marL="285750" indent="-285750">
              <a:buFont typeface="Arial" panose="020B0604020202020204" pitchFamily="34" charset="0"/>
              <a:buChar char="•"/>
            </a:pPr>
            <a:r>
              <a:rPr lang="en-US" dirty="0">
                <a:solidFill>
                  <a:schemeClr val="tx1"/>
                </a:solidFill>
              </a:rPr>
              <a:t>Coordinate with property owner/ utility to identify access to proposed FCA</a:t>
            </a:r>
          </a:p>
        </p:txBody>
      </p:sp>
      <p:sp>
        <p:nvSpPr>
          <p:cNvPr id="9" name="Rectangle: Rounded Corners 8">
            <a:extLst>
              <a:ext uri="{FF2B5EF4-FFF2-40B4-BE49-F238E27FC236}">
                <a16:creationId xmlns:a16="http://schemas.microsoft.com/office/drawing/2014/main" id="{93BD36B3-B890-A8CD-DADE-75DD485760D2}"/>
              </a:ext>
            </a:extLst>
          </p:cNvPr>
          <p:cNvSpPr/>
          <p:nvPr/>
        </p:nvSpPr>
        <p:spPr>
          <a:xfrm>
            <a:off x="7829550" y="1268730"/>
            <a:ext cx="3981994" cy="1074420"/>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153879"/>
                </a:solidFill>
              </a:rPr>
              <a:t>KEY DESIGN TAKEAWAY</a:t>
            </a:r>
          </a:p>
          <a:p>
            <a:r>
              <a:rPr lang="en-US" dirty="0">
                <a:solidFill>
                  <a:schemeClr val="tx1"/>
                </a:solidFill>
              </a:rPr>
              <a:t>Coordinate with Property owner/utility for construction and maintenance access</a:t>
            </a:r>
          </a:p>
        </p:txBody>
      </p:sp>
      <p:cxnSp>
        <p:nvCxnSpPr>
          <p:cNvPr id="11" name="Straight Connector 10">
            <a:extLst>
              <a:ext uri="{FF2B5EF4-FFF2-40B4-BE49-F238E27FC236}">
                <a16:creationId xmlns:a16="http://schemas.microsoft.com/office/drawing/2014/main" id="{8A36575F-26E6-ED89-DB34-97604D4071ED}"/>
              </a:ext>
            </a:extLst>
          </p:cNvPr>
          <p:cNvCxnSpPr/>
          <p:nvPr/>
        </p:nvCxnSpPr>
        <p:spPr>
          <a:xfrm>
            <a:off x="7669530" y="1565910"/>
            <a:ext cx="0" cy="697230"/>
          </a:xfrm>
          <a:prstGeom prst="line">
            <a:avLst/>
          </a:prstGeom>
          <a:ln w="38100">
            <a:solidFill>
              <a:srgbClr val="CFD5EA"/>
            </a:solidFill>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AA352CB0-76E5-9511-D041-0A4F5268DC4B}"/>
              </a:ext>
            </a:extLst>
          </p:cNvPr>
          <p:cNvSpPr/>
          <p:nvPr/>
        </p:nvSpPr>
        <p:spPr>
          <a:xfrm>
            <a:off x="1310110" y="2804254"/>
            <a:ext cx="10744200" cy="1074420"/>
          </a:xfrm>
          <a:prstGeom prst="roundRect">
            <a:avLst/>
          </a:prstGeom>
          <a:noFill/>
          <a:ln>
            <a:solidFill>
              <a:srgbClr val="CFD5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8B738928-ED41-37A6-4CFD-1CD797712F3C}"/>
              </a:ext>
            </a:extLst>
          </p:cNvPr>
          <p:cNvSpPr/>
          <p:nvPr/>
        </p:nvSpPr>
        <p:spPr>
          <a:xfrm>
            <a:off x="1462510" y="2910934"/>
            <a:ext cx="6035570" cy="323926"/>
          </a:xfrm>
          <a:prstGeom prst="roundRect">
            <a:avLst>
              <a:gd name="adj" fmla="val 37122"/>
            </a:avLst>
          </a:prstGeom>
          <a:solidFill>
            <a:srgbClr val="CFD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NOISE</a:t>
            </a:r>
          </a:p>
        </p:txBody>
      </p:sp>
      <p:sp>
        <p:nvSpPr>
          <p:cNvPr id="14" name="Rectangle: Rounded Corners 13">
            <a:extLst>
              <a:ext uri="{FF2B5EF4-FFF2-40B4-BE49-F238E27FC236}">
                <a16:creationId xmlns:a16="http://schemas.microsoft.com/office/drawing/2014/main" id="{94AFAA06-D33B-1ECD-DF56-A5E2991AEED5}"/>
              </a:ext>
            </a:extLst>
          </p:cNvPr>
          <p:cNvSpPr/>
          <p:nvPr/>
        </p:nvSpPr>
        <p:spPr>
          <a:xfrm>
            <a:off x="1462509" y="3125416"/>
            <a:ext cx="6124275" cy="642768"/>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No feasible noise barriers identified</a:t>
            </a:r>
          </a:p>
        </p:txBody>
      </p:sp>
      <p:sp>
        <p:nvSpPr>
          <p:cNvPr id="15" name="Rectangle: Rounded Corners 14">
            <a:extLst>
              <a:ext uri="{FF2B5EF4-FFF2-40B4-BE49-F238E27FC236}">
                <a16:creationId xmlns:a16="http://schemas.microsoft.com/office/drawing/2014/main" id="{55EC1AD8-EDCF-46ED-249B-C43EBD03A02D}"/>
              </a:ext>
            </a:extLst>
          </p:cNvPr>
          <p:cNvSpPr/>
          <p:nvPr/>
        </p:nvSpPr>
        <p:spPr>
          <a:xfrm>
            <a:off x="7829550" y="2842354"/>
            <a:ext cx="3981994" cy="1074420"/>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153879"/>
                </a:solidFill>
              </a:rPr>
              <a:t>KEY DESIGN TAKEAWAY</a:t>
            </a:r>
          </a:p>
          <a:p>
            <a:r>
              <a:rPr lang="en-US" dirty="0">
                <a:solidFill>
                  <a:schemeClr val="tx1"/>
                </a:solidFill>
              </a:rPr>
              <a:t>No barrier commitment to carry into design</a:t>
            </a:r>
          </a:p>
        </p:txBody>
      </p:sp>
      <p:cxnSp>
        <p:nvCxnSpPr>
          <p:cNvPr id="16" name="Straight Connector 15">
            <a:extLst>
              <a:ext uri="{FF2B5EF4-FFF2-40B4-BE49-F238E27FC236}">
                <a16:creationId xmlns:a16="http://schemas.microsoft.com/office/drawing/2014/main" id="{1391115E-8C81-E23B-A5F3-F880263B1E2D}"/>
              </a:ext>
            </a:extLst>
          </p:cNvPr>
          <p:cNvCxnSpPr>
            <a:cxnSpLocks/>
          </p:cNvCxnSpPr>
          <p:nvPr/>
        </p:nvCxnSpPr>
        <p:spPr>
          <a:xfrm>
            <a:off x="7669530" y="3234860"/>
            <a:ext cx="0" cy="373304"/>
          </a:xfrm>
          <a:prstGeom prst="line">
            <a:avLst/>
          </a:prstGeom>
          <a:ln w="38100">
            <a:solidFill>
              <a:srgbClr val="CFD5EA"/>
            </a:solidFill>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98EE24B6-D83D-5DF8-4C3B-F92D93583F8E}"/>
              </a:ext>
            </a:extLst>
          </p:cNvPr>
          <p:cNvSpPr/>
          <p:nvPr/>
        </p:nvSpPr>
        <p:spPr>
          <a:xfrm>
            <a:off x="1310110" y="3969244"/>
            <a:ext cx="10744200" cy="1292272"/>
          </a:xfrm>
          <a:prstGeom prst="roundRect">
            <a:avLst/>
          </a:prstGeom>
          <a:noFill/>
          <a:ln>
            <a:solidFill>
              <a:srgbClr val="CFD5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CE9FBDA1-E2C4-E8D2-0DE4-EFF0E5D33FFD}"/>
              </a:ext>
            </a:extLst>
          </p:cNvPr>
          <p:cNvSpPr/>
          <p:nvPr/>
        </p:nvSpPr>
        <p:spPr>
          <a:xfrm>
            <a:off x="1462510" y="4075924"/>
            <a:ext cx="6035570" cy="323926"/>
          </a:xfrm>
          <a:prstGeom prst="roundRect">
            <a:avLst>
              <a:gd name="adj" fmla="val 37122"/>
            </a:avLst>
          </a:prstGeom>
          <a:solidFill>
            <a:srgbClr val="CFD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CONTAMINATION</a:t>
            </a:r>
          </a:p>
        </p:txBody>
      </p:sp>
      <p:sp>
        <p:nvSpPr>
          <p:cNvPr id="20" name="Rectangle: Rounded Corners 19">
            <a:extLst>
              <a:ext uri="{FF2B5EF4-FFF2-40B4-BE49-F238E27FC236}">
                <a16:creationId xmlns:a16="http://schemas.microsoft.com/office/drawing/2014/main" id="{953E36DE-468C-E875-1237-AC3C00F0760B}"/>
              </a:ext>
            </a:extLst>
          </p:cNvPr>
          <p:cNvSpPr/>
          <p:nvPr/>
        </p:nvSpPr>
        <p:spPr>
          <a:xfrm>
            <a:off x="1462509" y="4393276"/>
            <a:ext cx="6124275" cy="642768"/>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7 medium-risk sites identified</a:t>
            </a:r>
          </a:p>
          <a:p>
            <a:pPr marL="285750" indent="-285750">
              <a:buFont typeface="Arial" panose="020B0604020202020204" pitchFamily="34" charset="0"/>
              <a:buChar char="•"/>
            </a:pPr>
            <a:r>
              <a:rPr lang="en-US" dirty="0">
                <a:solidFill>
                  <a:schemeClr val="tx1"/>
                </a:solidFill>
              </a:rPr>
              <a:t>Level 2 assessment required in design</a:t>
            </a:r>
          </a:p>
        </p:txBody>
      </p:sp>
      <p:sp>
        <p:nvSpPr>
          <p:cNvPr id="21" name="Rectangle: Rounded Corners 20">
            <a:extLst>
              <a:ext uri="{FF2B5EF4-FFF2-40B4-BE49-F238E27FC236}">
                <a16:creationId xmlns:a16="http://schemas.microsoft.com/office/drawing/2014/main" id="{EBE65368-3370-646A-C0B8-FD744F158003}"/>
              </a:ext>
            </a:extLst>
          </p:cNvPr>
          <p:cNvSpPr/>
          <p:nvPr/>
        </p:nvSpPr>
        <p:spPr>
          <a:xfrm>
            <a:off x="7829550" y="4087354"/>
            <a:ext cx="3981994" cy="1074420"/>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153879"/>
                </a:solidFill>
              </a:rPr>
              <a:t>KEY DESIGN TAKEAWAY</a:t>
            </a:r>
          </a:p>
          <a:p>
            <a:r>
              <a:rPr lang="en-US" dirty="0">
                <a:solidFill>
                  <a:schemeClr val="tx1"/>
                </a:solidFill>
              </a:rPr>
              <a:t>Flag risk sites early during design and conducted Level 2 assessments as required</a:t>
            </a:r>
          </a:p>
        </p:txBody>
      </p:sp>
      <p:cxnSp>
        <p:nvCxnSpPr>
          <p:cNvPr id="22" name="Straight Connector 21">
            <a:extLst>
              <a:ext uri="{FF2B5EF4-FFF2-40B4-BE49-F238E27FC236}">
                <a16:creationId xmlns:a16="http://schemas.microsoft.com/office/drawing/2014/main" id="{0D090EE6-5353-6F14-6928-B53CDC9502E6}"/>
              </a:ext>
            </a:extLst>
          </p:cNvPr>
          <p:cNvCxnSpPr/>
          <p:nvPr/>
        </p:nvCxnSpPr>
        <p:spPr>
          <a:xfrm>
            <a:off x="7669530" y="4270234"/>
            <a:ext cx="0" cy="697230"/>
          </a:xfrm>
          <a:prstGeom prst="line">
            <a:avLst/>
          </a:prstGeom>
          <a:ln w="38100">
            <a:solidFill>
              <a:srgbClr val="CFD5E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695857"/>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BA0B4-5BC7-7F9C-9F10-DE7DA7512ADC}"/>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2A2C9F42-1A59-DB62-F145-695CB813EB78}"/>
              </a:ext>
            </a:extLst>
          </p:cNvPr>
          <p:cNvCxnSpPr>
            <a:cxnSpLocks/>
          </p:cNvCxnSpPr>
          <p:nvPr/>
        </p:nvCxnSpPr>
        <p:spPr>
          <a:xfrm>
            <a:off x="1310110" y="894304"/>
            <a:ext cx="6276674"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5A0D8FFB-B15F-5A40-0F71-B14FC7052400}"/>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Key Environmental Factors</a:t>
            </a:r>
          </a:p>
        </p:txBody>
      </p:sp>
      <p:sp>
        <p:nvSpPr>
          <p:cNvPr id="4" name="Slide Number Placeholder 3">
            <a:extLst>
              <a:ext uri="{FF2B5EF4-FFF2-40B4-BE49-F238E27FC236}">
                <a16:creationId xmlns:a16="http://schemas.microsoft.com/office/drawing/2014/main" id="{524FFC76-AD76-148D-9A5D-8C63167922A6}"/>
              </a:ext>
            </a:extLst>
          </p:cNvPr>
          <p:cNvSpPr>
            <a:spLocks noGrp="1"/>
          </p:cNvSpPr>
          <p:nvPr>
            <p:ph type="sldNum" sz="quarter" idx="4"/>
          </p:nvPr>
        </p:nvSpPr>
        <p:spPr/>
        <p:txBody>
          <a:bodyPr/>
          <a:lstStyle/>
          <a:p>
            <a:fld id="{F4CD3F1F-7A31-4D74-8610-B2B3005404DA}" type="slidenum">
              <a:rPr lang="en-US" smtClean="0"/>
              <a:t>16</a:t>
            </a:fld>
            <a:endParaRPr lang="en-US"/>
          </a:p>
        </p:txBody>
      </p:sp>
      <p:sp>
        <p:nvSpPr>
          <p:cNvPr id="3" name="Rectangle: Rounded Corners 2">
            <a:extLst>
              <a:ext uri="{FF2B5EF4-FFF2-40B4-BE49-F238E27FC236}">
                <a16:creationId xmlns:a16="http://schemas.microsoft.com/office/drawing/2014/main" id="{173D8C63-6E12-5886-DFC8-233F73E73C71}"/>
              </a:ext>
            </a:extLst>
          </p:cNvPr>
          <p:cNvSpPr/>
          <p:nvPr/>
        </p:nvSpPr>
        <p:spPr>
          <a:xfrm>
            <a:off x="1310110" y="1116329"/>
            <a:ext cx="10744200" cy="2373683"/>
          </a:xfrm>
          <a:prstGeom prst="roundRect">
            <a:avLst/>
          </a:prstGeom>
          <a:noFill/>
          <a:ln>
            <a:solidFill>
              <a:srgbClr val="CFD5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24118132-B2C3-4563-5E04-40A630BFCABC}"/>
              </a:ext>
            </a:extLst>
          </p:cNvPr>
          <p:cNvSpPr/>
          <p:nvPr/>
        </p:nvSpPr>
        <p:spPr>
          <a:xfrm>
            <a:off x="1462510" y="1223010"/>
            <a:ext cx="6035570" cy="323926"/>
          </a:xfrm>
          <a:prstGeom prst="roundRect">
            <a:avLst>
              <a:gd name="adj" fmla="val 37122"/>
            </a:avLst>
          </a:prstGeom>
          <a:solidFill>
            <a:srgbClr val="CFD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CULTURAL RESOURCES</a:t>
            </a:r>
          </a:p>
        </p:txBody>
      </p:sp>
      <p:sp>
        <p:nvSpPr>
          <p:cNvPr id="7" name="Rectangle: Rounded Corners 6">
            <a:extLst>
              <a:ext uri="{FF2B5EF4-FFF2-40B4-BE49-F238E27FC236}">
                <a16:creationId xmlns:a16="http://schemas.microsoft.com/office/drawing/2014/main" id="{E8DF9C8F-BF75-BA77-C818-85F5CB6D2B83}"/>
              </a:ext>
            </a:extLst>
          </p:cNvPr>
          <p:cNvSpPr/>
          <p:nvPr/>
        </p:nvSpPr>
        <p:spPr>
          <a:xfrm>
            <a:off x="1462509" y="1747371"/>
            <a:ext cx="10251071" cy="1505399"/>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Removal/replace of 3 historic results in adverse effect addressed through executed MOA executed on Aug 7, 2025.</a:t>
            </a:r>
          </a:p>
          <a:p>
            <a:pPr marL="285750" indent="-285750">
              <a:buFont typeface="Arial" panose="020B0604020202020204" pitchFamily="34" charset="0"/>
              <a:buChar char="•"/>
            </a:pPr>
            <a:r>
              <a:rPr lang="en-US" dirty="0">
                <a:solidFill>
                  <a:schemeClr val="tx1"/>
                </a:solidFill>
              </a:rPr>
              <a:t>Stipulations include:</a:t>
            </a:r>
          </a:p>
          <a:p>
            <a:pPr marL="742950" lvl="1" indent="-285750">
              <a:buFont typeface="Arial" panose="020B0604020202020204" pitchFamily="34" charset="0"/>
              <a:buChar char="•"/>
            </a:pPr>
            <a:r>
              <a:rPr lang="en-US" dirty="0">
                <a:solidFill>
                  <a:schemeClr val="tx1"/>
                </a:solidFill>
              </a:rPr>
              <a:t>Conduct architectural history survey of up to 35 bridges (within 5 years) </a:t>
            </a:r>
            <a:r>
              <a:rPr lang="en-US" dirty="0">
                <a:solidFill>
                  <a:srgbClr val="FF0000"/>
                </a:solidFill>
              </a:rPr>
              <a:t>Underway</a:t>
            </a:r>
          </a:p>
          <a:p>
            <a:pPr marL="742950" lvl="1" indent="-285750">
              <a:buFont typeface="Arial" panose="020B0604020202020204" pitchFamily="34" charset="0"/>
              <a:buChar char="•"/>
            </a:pPr>
            <a:r>
              <a:rPr lang="en-US" dirty="0">
                <a:solidFill>
                  <a:schemeClr val="tx1"/>
                </a:solidFill>
              </a:rPr>
              <a:t>Publicly available historic interpretation of existing historic bridges (within 5 years)</a:t>
            </a:r>
          </a:p>
          <a:p>
            <a:pPr marL="742950" lvl="1" indent="-285750">
              <a:buFont typeface="Arial" panose="020B0604020202020204" pitchFamily="34" charset="0"/>
              <a:buChar char="•"/>
            </a:pPr>
            <a:r>
              <a:rPr lang="en-US" dirty="0">
                <a:solidFill>
                  <a:schemeClr val="tx1"/>
                </a:solidFill>
              </a:rPr>
              <a:t>Archaeological monitoring of the Beehive Hill and the Beehive Hill Redeposited sites during construction</a:t>
            </a:r>
          </a:p>
        </p:txBody>
      </p:sp>
      <p:sp>
        <p:nvSpPr>
          <p:cNvPr id="5" name="Rectangle: Rounded Corners 4">
            <a:extLst>
              <a:ext uri="{FF2B5EF4-FFF2-40B4-BE49-F238E27FC236}">
                <a16:creationId xmlns:a16="http://schemas.microsoft.com/office/drawing/2014/main" id="{33CFBC7D-86A8-83C5-0880-DA386512ED6A}"/>
              </a:ext>
            </a:extLst>
          </p:cNvPr>
          <p:cNvSpPr/>
          <p:nvPr/>
        </p:nvSpPr>
        <p:spPr>
          <a:xfrm>
            <a:off x="1310110" y="3642490"/>
            <a:ext cx="10744200" cy="2769883"/>
          </a:xfrm>
          <a:prstGeom prst="roundRect">
            <a:avLst/>
          </a:prstGeom>
          <a:noFill/>
          <a:ln>
            <a:solidFill>
              <a:srgbClr val="CFD5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9B3C17B7-626B-31C5-F951-A35BF787D500}"/>
              </a:ext>
            </a:extLst>
          </p:cNvPr>
          <p:cNvSpPr/>
          <p:nvPr/>
        </p:nvSpPr>
        <p:spPr>
          <a:xfrm>
            <a:off x="1485660" y="3783896"/>
            <a:ext cx="6035570" cy="323926"/>
          </a:xfrm>
          <a:prstGeom prst="roundRect">
            <a:avLst>
              <a:gd name="adj" fmla="val 37122"/>
            </a:avLst>
          </a:prstGeom>
          <a:solidFill>
            <a:srgbClr val="CFD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PERMITS</a:t>
            </a:r>
          </a:p>
        </p:txBody>
      </p:sp>
      <p:sp>
        <p:nvSpPr>
          <p:cNvPr id="21" name="Rectangle: Rounded Corners 20">
            <a:extLst>
              <a:ext uri="{FF2B5EF4-FFF2-40B4-BE49-F238E27FC236}">
                <a16:creationId xmlns:a16="http://schemas.microsoft.com/office/drawing/2014/main" id="{B7E5DCDB-00B2-98BC-3FB9-32C86940240A}"/>
              </a:ext>
            </a:extLst>
          </p:cNvPr>
          <p:cNvSpPr/>
          <p:nvPr/>
        </p:nvSpPr>
        <p:spPr>
          <a:xfrm>
            <a:off x="1462509" y="4273533"/>
            <a:ext cx="9550931" cy="1899592"/>
          </a:xfrm>
          <a:prstGeom prst="roundRect">
            <a:avLst>
              <a:gd name="adj" fmla="val 37122"/>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rPr>
              <a:t>Section 404 </a:t>
            </a:r>
          </a:p>
          <a:p>
            <a:pPr marL="285750" indent="-285750">
              <a:buFont typeface="Arial" panose="020B0604020202020204" pitchFamily="34" charset="0"/>
              <a:buChar char="•"/>
            </a:pPr>
            <a:r>
              <a:rPr lang="en-US" dirty="0">
                <a:solidFill>
                  <a:schemeClr val="tx1"/>
                </a:solidFill>
              </a:rPr>
              <a:t>Environmental Resource Permit (ERP) – individual under jurisdiction of SFWMD</a:t>
            </a:r>
          </a:p>
          <a:p>
            <a:pPr marL="285750" indent="-285750">
              <a:buFont typeface="Arial" panose="020B0604020202020204" pitchFamily="34" charset="0"/>
              <a:buChar char="•"/>
            </a:pPr>
            <a:r>
              <a:rPr lang="en-US" dirty="0">
                <a:solidFill>
                  <a:schemeClr val="tx1"/>
                </a:solidFill>
              </a:rPr>
              <a:t>National Pollutant Discharge Elimination System (NPDES) – CGP to be obtained by contractor</a:t>
            </a:r>
          </a:p>
          <a:p>
            <a:pPr marL="285750" indent="-285750">
              <a:buFont typeface="Arial" panose="020B0604020202020204" pitchFamily="34" charset="0"/>
              <a:buChar char="•"/>
            </a:pPr>
            <a:r>
              <a:rPr lang="en-US" dirty="0">
                <a:solidFill>
                  <a:schemeClr val="tx1"/>
                </a:solidFill>
              </a:rPr>
              <a:t>Gopher Tortoise Relocation</a:t>
            </a:r>
          </a:p>
          <a:p>
            <a:pPr marL="285750" indent="-285750">
              <a:buFont typeface="Arial" panose="020B0604020202020204" pitchFamily="34" charset="0"/>
              <a:buChar char="•"/>
            </a:pPr>
            <a:r>
              <a:rPr lang="en-US" dirty="0">
                <a:solidFill>
                  <a:schemeClr val="tx1"/>
                </a:solidFill>
              </a:rPr>
              <a:t>FDEP Dewatering Permits</a:t>
            </a:r>
          </a:p>
          <a:p>
            <a:pPr marL="285750" indent="-285750">
              <a:buFont typeface="Arial" panose="020B0604020202020204" pitchFamily="34" charset="0"/>
              <a:buChar char="•"/>
            </a:pPr>
            <a:r>
              <a:rPr lang="en-US" dirty="0">
                <a:solidFill>
                  <a:schemeClr val="tx1"/>
                </a:solidFill>
              </a:rPr>
              <a:t>USACE has stated that Reedy Creek is jurisdictional under Section 10 of the Rivers and Harbors Act</a:t>
            </a:r>
          </a:p>
        </p:txBody>
      </p:sp>
    </p:spTree>
    <p:extLst>
      <p:ext uri="{BB962C8B-B14F-4D97-AF65-F5344CB8AC3E}">
        <p14:creationId xmlns:p14="http://schemas.microsoft.com/office/powerpoint/2010/main" val="3312662834"/>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98456-B5C4-A3E2-7E53-B3C555FCFAE3}"/>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0B201503-6A82-9835-9C0C-3ABDD27AB967}"/>
              </a:ext>
            </a:extLst>
          </p:cNvPr>
          <p:cNvCxnSpPr>
            <a:cxnSpLocks/>
          </p:cNvCxnSpPr>
          <p:nvPr/>
        </p:nvCxnSpPr>
        <p:spPr>
          <a:xfrm>
            <a:off x="1310110" y="894304"/>
            <a:ext cx="880925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CAD26F2B-9616-0808-8C37-44B20535E5EA}"/>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PD&amp;E Commitments to Carry Forward</a:t>
            </a:r>
          </a:p>
        </p:txBody>
      </p:sp>
      <p:sp>
        <p:nvSpPr>
          <p:cNvPr id="4" name="Slide Number Placeholder 3">
            <a:extLst>
              <a:ext uri="{FF2B5EF4-FFF2-40B4-BE49-F238E27FC236}">
                <a16:creationId xmlns:a16="http://schemas.microsoft.com/office/drawing/2014/main" id="{DB580F7B-4A25-3CDA-798C-9325211766F3}"/>
              </a:ext>
            </a:extLst>
          </p:cNvPr>
          <p:cNvSpPr>
            <a:spLocks noGrp="1"/>
          </p:cNvSpPr>
          <p:nvPr>
            <p:ph type="sldNum" sz="quarter" idx="4"/>
          </p:nvPr>
        </p:nvSpPr>
        <p:spPr/>
        <p:txBody>
          <a:bodyPr/>
          <a:lstStyle/>
          <a:p>
            <a:fld id="{F4CD3F1F-7A31-4D74-8610-B2B3005404DA}" type="slidenum">
              <a:rPr lang="en-US" smtClean="0"/>
              <a:t>17</a:t>
            </a:fld>
            <a:endParaRPr lang="en-US"/>
          </a:p>
        </p:txBody>
      </p:sp>
      <p:sp>
        <p:nvSpPr>
          <p:cNvPr id="6" name="TextBox 5">
            <a:extLst>
              <a:ext uri="{FF2B5EF4-FFF2-40B4-BE49-F238E27FC236}">
                <a16:creationId xmlns:a16="http://schemas.microsoft.com/office/drawing/2014/main" id="{8683CB9B-2D73-295B-F0B3-33F551A6C6B3}"/>
              </a:ext>
            </a:extLst>
          </p:cNvPr>
          <p:cNvSpPr txBox="1"/>
          <p:nvPr/>
        </p:nvSpPr>
        <p:spPr>
          <a:xfrm>
            <a:off x="1202570" y="1024014"/>
            <a:ext cx="10989430" cy="5370701"/>
          </a:xfrm>
          <a:prstGeom prst="rect">
            <a:avLst/>
          </a:prstGeom>
          <a:noFill/>
        </p:spPr>
        <p:txBody>
          <a:bodyPr wrap="square">
            <a:spAutoFit/>
          </a:bodyPr>
          <a:lstStyle/>
          <a:p>
            <a:r>
              <a:rPr lang="en-US" b="1" dirty="0">
                <a:solidFill>
                  <a:srgbClr val="153879"/>
                </a:solidFill>
              </a:rPr>
              <a:t>Cultural &amp; Historic Resources</a:t>
            </a:r>
          </a:p>
          <a:p>
            <a:pPr marL="285750" indent="-285750">
              <a:buFont typeface="Arial" panose="020B0604020202020204" pitchFamily="34" charset="0"/>
              <a:buChar char="•"/>
            </a:pPr>
            <a:r>
              <a:rPr lang="en-US" sz="1600" b="1" dirty="0"/>
              <a:t>Avoid permanent impacts</a:t>
            </a:r>
            <a:r>
              <a:rPr lang="en-US" sz="1600" dirty="0"/>
              <a:t> to historic cypress trees within Fletcher Park.</a:t>
            </a:r>
          </a:p>
          <a:p>
            <a:pPr marL="285750" indent="-285750">
              <a:buFont typeface="Arial" panose="020B0604020202020204" pitchFamily="34" charset="0"/>
              <a:buChar char="•"/>
            </a:pPr>
            <a:r>
              <a:rPr lang="en-US" sz="1600" b="1" dirty="0"/>
              <a:t>Comply with Section 106 MOA stipulations</a:t>
            </a:r>
            <a:r>
              <a:rPr lang="en-US" sz="1600" dirty="0"/>
              <a:t> executed </a:t>
            </a:r>
            <a:r>
              <a:rPr lang="en-US" sz="1600" b="1" dirty="0"/>
              <a:t>August 7, 2025</a:t>
            </a:r>
            <a:r>
              <a:rPr lang="en-US" sz="1600" dirty="0"/>
              <a:t>.</a:t>
            </a:r>
          </a:p>
          <a:p>
            <a:pPr>
              <a:spcBef>
                <a:spcPts val="600"/>
              </a:spcBef>
            </a:pPr>
            <a:r>
              <a:rPr lang="en-US" b="1" dirty="0">
                <a:solidFill>
                  <a:srgbClr val="153879"/>
                </a:solidFill>
              </a:rPr>
              <a:t>Protected Species / Agency Coordination</a:t>
            </a:r>
          </a:p>
          <a:p>
            <a:pPr marL="285750" indent="-285750">
              <a:buFont typeface="Arial" panose="020B0604020202020204" pitchFamily="34" charset="0"/>
              <a:buChar char="•"/>
            </a:pPr>
            <a:r>
              <a:rPr lang="en-US" sz="1600" dirty="0"/>
              <a:t>Apply the </a:t>
            </a:r>
            <a:r>
              <a:rPr lang="en-US" sz="1600" b="1" dirty="0"/>
              <a:t>most recent USFWS Standard Protection Measures for the Eastern Indigo Snake</a:t>
            </a:r>
            <a:r>
              <a:rPr lang="en-US" sz="1600" dirty="0"/>
              <a:t> during construction.</a:t>
            </a:r>
          </a:p>
          <a:p>
            <a:pPr marL="285750" indent="-285750">
              <a:buFont typeface="Arial" panose="020B0604020202020204" pitchFamily="34" charset="0"/>
              <a:buChar char="•"/>
            </a:pPr>
            <a:r>
              <a:rPr lang="en-US" sz="1600" dirty="0"/>
              <a:t>If the </a:t>
            </a:r>
            <a:r>
              <a:rPr lang="en-US" sz="1600" b="1" dirty="0"/>
              <a:t>tricolored bat</a:t>
            </a:r>
            <a:r>
              <a:rPr lang="en-US" sz="1600" dirty="0"/>
              <a:t> is listed as Threatened/Endangered and the Preferred Alternative lies within the consultation area, </a:t>
            </a:r>
            <a:r>
              <a:rPr lang="en-US" sz="1600" b="1" dirty="0"/>
              <a:t>re-initiate USFWS consultation</a:t>
            </a:r>
            <a:r>
              <a:rPr lang="en-US" sz="1600" dirty="0"/>
              <a:t> to determine survey methodology and protective measures.</a:t>
            </a:r>
          </a:p>
          <a:p>
            <a:pPr marL="285750" indent="-285750">
              <a:buFont typeface="Arial" panose="020B0604020202020204" pitchFamily="34" charset="0"/>
              <a:buChar char="•"/>
            </a:pPr>
            <a:r>
              <a:rPr lang="en-US" sz="1600" b="1" dirty="0"/>
              <a:t>Re-initiate USFWS consultation</a:t>
            </a:r>
            <a:r>
              <a:rPr lang="en-US" sz="1600" dirty="0"/>
              <a:t> for </a:t>
            </a:r>
            <a:r>
              <a:rPr lang="en-US" sz="1600" b="1" dirty="0"/>
              <a:t>Audubon’s crested caracara</a:t>
            </a:r>
            <a:r>
              <a:rPr lang="en-US" sz="1600" dirty="0"/>
              <a:t> and </a:t>
            </a:r>
            <a:r>
              <a:rPr lang="en-US" sz="1600" b="1" dirty="0"/>
              <a:t>re-survey prior to construction</a:t>
            </a:r>
            <a:r>
              <a:rPr lang="en-US" sz="1600" dirty="0"/>
              <a:t>.</a:t>
            </a:r>
          </a:p>
          <a:p>
            <a:pPr marL="285750" indent="-285750">
              <a:buFont typeface="Arial" panose="020B0604020202020204" pitchFamily="34" charset="0"/>
              <a:buChar char="•"/>
            </a:pPr>
            <a:r>
              <a:rPr lang="en-US" sz="1600" dirty="0"/>
              <a:t>If the </a:t>
            </a:r>
            <a:r>
              <a:rPr lang="en-US" sz="1600" b="1" dirty="0"/>
              <a:t>monarch butterfly</a:t>
            </a:r>
            <a:r>
              <a:rPr lang="en-US" sz="1600" dirty="0"/>
              <a:t> becomes listed, </a:t>
            </a:r>
            <a:r>
              <a:rPr lang="en-US" sz="1600" b="1" dirty="0"/>
              <a:t>re-initiate USFWS consultation</a:t>
            </a:r>
            <a:r>
              <a:rPr lang="en-US" sz="1600" dirty="0"/>
              <a:t> to determine avoidance/minimization measures.</a:t>
            </a:r>
          </a:p>
          <a:p>
            <a:pPr marL="285750" indent="-285750">
              <a:buFont typeface="Arial" panose="020B0604020202020204" pitchFamily="34" charset="0"/>
              <a:buChar char="•"/>
            </a:pPr>
            <a:r>
              <a:rPr lang="en-US" sz="1600" dirty="0"/>
              <a:t>Complete </a:t>
            </a:r>
            <a:r>
              <a:rPr lang="en-US" sz="1600" b="1" dirty="0"/>
              <a:t>Florida bonneted bat surveys during design</a:t>
            </a:r>
            <a:r>
              <a:rPr lang="en-US" sz="1600" dirty="0"/>
              <a:t> per USFWS protocol</a:t>
            </a:r>
            <a:r>
              <a:rPr lang="en-US" dirty="0"/>
              <a:t>.</a:t>
            </a:r>
          </a:p>
          <a:p>
            <a:pPr>
              <a:spcAft>
                <a:spcPts val="600"/>
              </a:spcAft>
            </a:pPr>
            <a:r>
              <a:rPr lang="en-US" b="1" dirty="0">
                <a:solidFill>
                  <a:srgbClr val="153879"/>
                </a:solidFill>
              </a:rPr>
              <a:t>Construction Requirements</a:t>
            </a:r>
          </a:p>
          <a:p>
            <a:pPr marL="285750" indent="-285750">
              <a:buFont typeface="Arial" panose="020B0604020202020204" pitchFamily="34" charset="0"/>
              <a:buChar char="•"/>
            </a:pPr>
            <a:r>
              <a:rPr lang="en-US" sz="1600" dirty="0"/>
              <a:t>Require contractor to </a:t>
            </a:r>
            <a:r>
              <a:rPr lang="en-US" sz="1600" b="1" dirty="0"/>
              <a:t>remove garbage daily</a:t>
            </a:r>
            <a:r>
              <a:rPr lang="en-US" sz="1600" dirty="0"/>
              <a:t> or use </a:t>
            </a:r>
            <a:r>
              <a:rPr lang="en-US" sz="1600" b="1" dirty="0"/>
              <a:t>bear-proof containers</a:t>
            </a:r>
            <a:r>
              <a:rPr lang="en-US" sz="1600" dirty="0"/>
              <a:t> to avoid attracting Florida black bears.</a:t>
            </a:r>
          </a:p>
          <a:p>
            <a:pPr marL="285750" indent="-285750">
              <a:buFont typeface="Arial" panose="020B0604020202020204" pitchFamily="34" charset="0"/>
              <a:buChar char="•"/>
            </a:pPr>
            <a:r>
              <a:rPr lang="en-US" sz="1600" dirty="0"/>
              <a:t>Report nuisance bear interactions to </a:t>
            </a:r>
            <a:r>
              <a:rPr lang="en-US" sz="1600" b="1" dirty="0"/>
              <a:t>FWC Wildlife Alert Hotline: 888-404-FWCC (3922)</a:t>
            </a:r>
            <a:r>
              <a:rPr lang="en-US" sz="1600" dirty="0"/>
              <a:t>.</a:t>
            </a:r>
          </a:p>
          <a:p>
            <a:pPr marL="285750" indent="-285750">
              <a:buFont typeface="Arial" panose="020B0604020202020204" pitchFamily="34" charset="0"/>
              <a:buChar char="•"/>
            </a:pPr>
            <a:r>
              <a:rPr lang="en-US" sz="1600" dirty="0"/>
              <a:t>If blasting is proposed for bridge demolition, submit a </a:t>
            </a:r>
            <a:r>
              <a:rPr lang="en-US" sz="1600" b="1" dirty="0"/>
              <a:t>blasting plan</a:t>
            </a:r>
            <a:r>
              <a:rPr lang="en-US" sz="1600" dirty="0"/>
              <a:t> and obtain </a:t>
            </a:r>
            <a:r>
              <a:rPr lang="en-US" sz="1600" b="1" dirty="0"/>
              <a:t>USFWS/FWC approvals</a:t>
            </a:r>
            <a:r>
              <a:rPr lang="en-US" sz="1600" dirty="0"/>
              <a:t> prior to construction.</a:t>
            </a:r>
          </a:p>
          <a:p>
            <a:pPr>
              <a:spcBef>
                <a:spcPts val="600"/>
              </a:spcBef>
            </a:pPr>
            <a:r>
              <a:rPr lang="en-US" b="1" dirty="0">
                <a:solidFill>
                  <a:srgbClr val="153879"/>
                </a:solidFill>
              </a:rPr>
              <a:t>Mitigation</a:t>
            </a:r>
          </a:p>
          <a:p>
            <a:pPr marL="285750" indent="-285750">
              <a:buFont typeface="Arial" panose="020B0604020202020204" pitchFamily="34" charset="0"/>
              <a:buChar char="•"/>
            </a:pPr>
            <a:r>
              <a:rPr lang="en-US" sz="1600" dirty="0"/>
              <a:t>Provide mitigation for </a:t>
            </a:r>
            <a:r>
              <a:rPr lang="en-US" sz="1600" b="1" dirty="0"/>
              <a:t>wood stork SFH impacts</a:t>
            </a:r>
            <a:r>
              <a:rPr lang="en-US" sz="1600" dirty="0"/>
              <a:t> through a </a:t>
            </a:r>
            <a:r>
              <a:rPr lang="en-US" sz="1600" b="1" dirty="0"/>
              <a:t>Service-approved wetland mitigation bank or wood stork conservation bank</a:t>
            </a:r>
            <a:r>
              <a:rPr lang="en-US" sz="1600" dirty="0"/>
              <a:t> within the service area.</a:t>
            </a:r>
          </a:p>
          <a:p>
            <a:endParaRPr lang="en-US" sz="1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2119887"/>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494DB-71AC-8F7A-C564-010A85864296}"/>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56AFA29D-161B-61EE-CFA7-326F506B7240}"/>
              </a:ext>
            </a:extLst>
          </p:cNvPr>
          <p:cNvCxnSpPr>
            <a:cxnSpLocks/>
          </p:cNvCxnSpPr>
          <p:nvPr/>
        </p:nvCxnSpPr>
        <p:spPr>
          <a:xfrm flipV="1">
            <a:off x="1310110" y="871538"/>
            <a:ext cx="7874530" cy="22766"/>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73D0E3E0-13BE-94BC-B571-C0F98BA7CAEC}"/>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Preferred Alternative Refinement</a:t>
            </a:r>
          </a:p>
        </p:txBody>
      </p:sp>
      <p:pic>
        <p:nvPicPr>
          <p:cNvPr id="7" name="Picture 6">
            <a:extLst>
              <a:ext uri="{FF2B5EF4-FFF2-40B4-BE49-F238E27FC236}">
                <a16:creationId xmlns:a16="http://schemas.microsoft.com/office/drawing/2014/main" id="{3C5B708B-30CD-A24E-1C95-6518A5A1965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252754" y="1676481"/>
            <a:ext cx="5573486" cy="1432224"/>
          </a:xfrm>
          <a:prstGeom prst="rect">
            <a:avLst/>
          </a:prstGeom>
        </p:spPr>
      </p:pic>
      <p:sp>
        <p:nvSpPr>
          <p:cNvPr id="9" name="TextBox 8">
            <a:extLst>
              <a:ext uri="{FF2B5EF4-FFF2-40B4-BE49-F238E27FC236}">
                <a16:creationId xmlns:a16="http://schemas.microsoft.com/office/drawing/2014/main" id="{297CD855-72AE-F9F7-A85B-32A1C2461614}"/>
              </a:ext>
            </a:extLst>
          </p:cNvPr>
          <p:cNvSpPr txBox="1"/>
          <p:nvPr/>
        </p:nvSpPr>
        <p:spPr>
          <a:xfrm>
            <a:off x="7397900" y="3444240"/>
            <a:ext cx="3283194" cy="338554"/>
          </a:xfrm>
          <a:prstGeom prst="rect">
            <a:avLst/>
          </a:prstGeom>
          <a:noFill/>
        </p:spPr>
        <p:txBody>
          <a:bodyPr wrap="square">
            <a:spAutoFit/>
          </a:bodyPr>
          <a:lstStyle/>
          <a:p>
            <a:pPr algn="ctr"/>
            <a:r>
              <a:rPr lang="en-US" sz="1600" b="1" dirty="0">
                <a:latin typeface="Segoe UI" panose="020B0502040204020203" pitchFamily="34" charset="0"/>
                <a:cs typeface="Segoe UI" panose="020B0502040204020203" pitchFamily="34" charset="0"/>
              </a:rPr>
              <a:t>PD&amp;E Typical Section</a:t>
            </a:r>
          </a:p>
        </p:txBody>
      </p:sp>
      <p:sp>
        <p:nvSpPr>
          <p:cNvPr id="11" name="TextBox 10">
            <a:extLst>
              <a:ext uri="{FF2B5EF4-FFF2-40B4-BE49-F238E27FC236}">
                <a16:creationId xmlns:a16="http://schemas.microsoft.com/office/drawing/2014/main" id="{F459814A-E3E8-18C9-D28B-FF5A044A1D87}"/>
              </a:ext>
            </a:extLst>
          </p:cNvPr>
          <p:cNvSpPr txBox="1"/>
          <p:nvPr/>
        </p:nvSpPr>
        <p:spPr>
          <a:xfrm>
            <a:off x="7397900" y="6112388"/>
            <a:ext cx="3283194" cy="338554"/>
          </a:xfrm>
          <a:prstGeom prst="rect">
            <a:avLst/>
          </a:prstGeom>
          <a:noFill/>
        </p:spPr>
        <p:txBody>
          <a:bodyPr wrap="square">
            <a:spAutoFit/>
          </a:bodyPr>
          <a:lstStyle/>
          <a:p>
            <a:pPr algn="ctr"/>
            <a:r>
              <a:rPr lang="en-US" sz="1600" b="1" dirty="0">
                <a:latin typeface="Segoe UI" panose="020B0502040204020203" pitchFamily="34" charset="0"/>
                <a:cs typeface="Segoe UI" panose="020B0502040204020203" pitchFamily="34" charset="0"/>
              </a:rPr>
              <a:t>Optimization Typical Section</a:t>
            </a:r>
          </a:p>
        </p:txBody>
      </p:sp>
      <p:sp>
        <p:nvSpPr>
          <p:cNvPr id="3" name="Slide Number Placeholder 2">
            <a:extLst>
              <a:ext uri="{FF2B5EF4-FFF2-40B4-BE49-F238E27FC236}">
                <a16:creationId xmlns:a16="http://schemas.microsoft.com/office/drawing/2014/main" id="{362EEE51-0FCB-0042-3476-87B8F489BD09}"/>
              </a:ext>
            </a:extLst>
          </p:cNvPr>
          <p:cNvSpPr>
            <a:spLocks noGrp="1"/>
          </p:cNvSpPr>
          <p:nvPr>
            <p:ph type="sldNum" sz="quarter" idx="4"/>
          </p:nvPr>
        </p:nvSpPr>
        <p:spPr/>
        <p:txBody>
          <a:bodyPr/>
          <a:lstStyle/>
          <a:p>
            <a:fld id="{F4CD3F1F-7A31-4D74-8610-B2B3005404DA}" type="slidenum">
              <a:rPr lang="en-US" smtClean="0"/>
              <a:t>18</a:t>
            </a:fld>
            <a:endParaRPr lang="en-US"/>
          </a:p>
        </p:txBody>
      </p:sp>
      <p:sp>
        <p:nvSpPr>
          <p:cNvPr id="4" name="TextBox 3">
            <a:extLst>
              <a:ext uri="{FF2B5EF4-FFF2-40B4-BE49-F238E27FC236}">
                <a16:creationId xmlns:a16="http://schemas.microsoft.com/office/drawing/2014/main" id="{B5487DFC-D712-F2D3-1350-EAFF3B9CAED3}"/>
              </a:ext>
            </a:extLst>
          </p:cNvPr>
          <p:cNvSpPr txBox="1"/>
          <p:nvPr/>
        </p:nvSpPr>
        <p:spPr>
          <a:xfrm>
            <a:off x="1202570" y="1003655"/>
            <a:ext cx="5218833" cy="5478423"/>
          </a:xfrm>
          <a:prstGeom prst="rect">
            <a:avLst/>
          </a:prstGeom>
          <a:noFill/>
        </p:spPr>
        <p:txBody>
          <a:bodyPr wrap="square">
            <a:spAutoFit/>
          </a:bodyPr>
          <a:lstStyle/>
          <a:p>
            <a:pPr marL="285750" indent="-285750">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Overview: </a:t>
            </a:r>
            <a:r>
              <a:rPr lang="en-US" sz="2400" dirty="0">
                <a:latin typeface="Segoe UI" panose="020B0502040204020203" pitchFamily="34" charset="0"/>
                <a:cs typeface="Segoe UI" panose="020B0502040204020203" pitchFamily="34" charset="0"/>
              </a:rPr>
              <a:t>Post-PD&amp;E optimization developed a condensed urban typical section that fits within existing ROW, excluding proposed pond sites. FDOT is open to rolling back some FDM requirements</a:t>
            </a:r>
          </a:p>
          <a:p>
            <a:pPr marL="285750" indent="-285750">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Proposed Profile: </a:t>
            </a:r>
            <a:r>
              <a:rPr lang="en-US" sz="2400" dirty="0">
                <a:latin typeface="Segoe UI" panose="020B0502040204020203" pitchFamily="34" charset="0"/>
                <a:cs typeface="Segoe UI" panose="020B0502040204020203" pitchFamily="34" charset="0"/>
              </a:rPr>
              <a:t>Proposed profile updated to avoid ROW impacts and minimize use of gravity wall</a:t>
            </a:r>
          </a:p>
          <a:p>
            <a:pPr marL="285750" indent="-285750">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Benefit: </a:t>
            </a:r>
            <a:r>
              <a:rPr lang="en-US" sz="2400" dirty="0">
                <a:latin typeface="Segoe UI" panose="020B0502040204020203" pitchFamily="34" charset="0"/>
                <a:cs typeface="Segoe UI" panose="020B0502040204020203" pitchFamily="34" charset="0"/>
              </a:rPr>
              <a:t>Minimizes property impacts, reduces costs, and expedites delivery</a:t>
            </a:r>
          </a:p>
          <a:p>
            <a:endParaRPr lang="en-US" sz="1400" dirty="0">
              <a:latin typeface="Segoe UI" panose="020B0502040204020203" pitchFamily="34" charset="0"/>
              <a:cs typeface="Segoe UI" panose="020B0502040204020203" pitchFamily="34" charset="0"/>
            </a:endParaRPr>
          </a:p>
        </p:txBody>
      </p:sp>
      <p:pic>
        <p:nvPicPr>
          <p:cNvPr id="8" name="Picture 7">
            <a:extLst>
              <a:ext uri="{FF2B5EF4-FFF2-40B4-BE49-F238E27FC236}">
                <a16:creationId xmlns:a16="http://schemas.microsoft.com/office/drawing/2014/main" id="{59E261A2-2D98-355D-054C-DC23940E493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421403" y="3902189"/>
            <a:ext cx="5356718" cy="2210200"/>
          </a:xfrm>
          <a:prstGeom prst="rect">
            <a:avLst/>
          </a:prstGeom>
        </p:spPr>
      </p:pic>
    </p:spTree>
    <p:extLst>
      <p:ext uri="{BB962C8B-B14F-4D97-AF65-F5344CB8AC3E}">
        <p14:creationId xmlns:p14="http://schemas.microsoft.com/office/powerpoint/2010/main" val="1861788305"/>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2C2D4-8CA6-D8FB-7193-7812D912AA87}"/>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CC4F6629-4C66-4EFC-7AEB-CDD47DAE6B69}"/>
              </a:ext>
            </a:extLst>
          </p:cNvPr>
          <p:cNvCxnSpPr>
            <a:cxnSpLocks/>
          </p:cNvCxnSpPr>
          <p:nvPr/>
        </p:nvCxnSpPr>
        <p:spPr>
          <a:xfrm flipV="1">
            <a:off x="1310110" y="871538"/>
            <a:ext cx="7874530" cy="22766"/>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D2538F21-3224-8FCE-8CAD-1FC0E38359B4}"/>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Preferred Alternative Refinement</a:t>
            </a:r>
          </a:p>
        </p:txBody>
      </p:sp>
      <p:pic>
        <p:nvPicPr>
          <p:cNvPr id="5" name="Picture 4">
            <a:extLst>
              <a:ext uri="{FF2B5EF4-FFF2-40B4-BE49-F238E27FC236}">
                <a16:creationId xmlns:a16="http://schemas.microsoft.com/office/drawing/2014/main" id="{ED0D6D6D-4596-752B-7B49-0C52CC1B66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143141" y="3817365"/>
            <a:ext cx="6482579" cy="2674734"/>
          </a:xfrm>
          <a:prstGeom prst="rect">
            <a:avLst/>
          </a:prstGeom>
        </p:spPr>
      </p:pic>
      <p:sp>
        <p:nvSpPr>
          <p:cNvPr id="11" name="TextBox 10">
            <a:extLst>
              <a:ext uri="{FF2B5EF4-FFF2-40B4-BE49-F238E27FC236}">
                <a16:creationId xmlns:a16="http://schemas.microsoft.com/office/drawing/2014/main" id="{F7E38982-FCD7-47A4-8582-3FBB07F5E860}"/>
              </a:ext>
            </a:extLst>
          </p:cNvPr>
          <p:cNvSpPr txBox="1"/>
          <p:nvPr/>
        </p:nvSpPr>
        <p:spPr>
          <a:xfrm>
            <a:off x="6742833" y="6392413"/>
            <a:ext cx="3283194" cy="338554"/>
          </a:xfrm>
          <a:prstGeom prst="rect">
            <a:avLst/>
          </a:prstGeom>
          <a:noFill/>
        </p:spPr>
        <p:txBody>
          <a:bodyPr wrap="square">
            <a:spAutoFit/>
          </a:bodyPr>
          <a:lstStyle/>
          <a:p>
            <a:pPr algn="ctr"/>
            <a:r>
              <a:rPr lang="en-US" sz="1600" b="1" dirty="0">
                <a:latin typeface="Segoe UI" panose="020B0502040204020203" pitchFamily="34" charset="0"/>
                <a:cs typeface="Segoe UI" panose="020B0502040204020203" pitchFamily="34" charset="0"/>
              </a:rPr>
              <a:t>Optimization Typical Section</a:t>
            </a:r>
          </a:p>
        </p:txBody>
      </p:sp>
      <p:sp>
        <p:nvSpPr>
          <p:cNvPr id="3" name="Slide Number Placeholder 2">
            <a:extLst>
              <a:ext uri="{FF2B5EF4-FFF2-40B4-BE49-F238E27FC236}">
                <a16:creationId xmlns:a16="http://schemas.microsoft.com/office/drawing/2014/main" id="{49F96B66-65BF-A41D-C1ED-569B7A344DFE}"/>
              </a:ext>
            </a:extLst>
          </p:cNvPr>
          <p:cNvSpPr>
            <a:spLocks noGrp="1"/>
          </p:cNvSpPr>
          <p:nvPr>
            <p:ph type="sldNum" sz="quarter" idx="4"/>
          </p:nvPr>
        </p:nvSpPr>
        <p:spPr/>
        <p:txBody>
          <a:bodyPr/>
          <a:lstStyle/>
          <a:p>
            <a:fld id="{F4CD3F1F-7A31-4D74-8610-B2B3005404DA}" type="slidenum">
              <a:rPr lang="en-US" smtClean="0"/>
              <a:t>19</a:t>
            </a:fld>
            <a:endParaRPr lang="en-US"/>
          </a:p>
        </p:txBody>
      </p:sp>
      <p:sp>
        <p:nvSpPr>
          <p:cNvPr id="4" name="TextBox 3">
            <a:extLst>
              <a:ext uri="{FF2B5EF4-FFF2-40B4-BE49-F238E27FC236}">
                <a16:creationId xmlns:a16="http://schemas.microsoft.com/office/drawing/2014/main" id="{D36B02B7-3821-A207-7442-017AF8FA4C63}"/>
              </a:ext>
            </a:extLst>
          </p:cNvPr>
          <p:cNvSpPr txBox="1"/>
          <p:nvPr/>
        </p:nvSpPr>
        <p:spPr>
          <a:xfrm>
            <a:off x="1202571" y="1003655"/>
            <a:ext cx="4893430" cy="4370427"/>
          </a:xfrm>
          <a:prstGeom prst="rect">
            <a:avLst/>
          </a:prstGeom>
          <a:noFill/>
        </p:spPr>
        <p:txBody>
          <a:bodyPr wrap="square">
            <a:spAutoFit/>
          </a:bodyPr>
          <a:lstStyle/>
          <a:p>
            <a:pPr marL="285750" indent="-285750">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Typical Section: </a:t>
            </a:r>
            <a:r>
              <a:rPr lang="en-US" sz="2400" dirty="0">
                <a:latin typeface="Segoe UI" panose="020B0502040204020203" pitchFamily="34" charset="0"/>
                <a:cs typeface="Segoe UI" panose="020B0502040204020203" pitchFamily="34" charset="0"/>
              </a:rPr>
              <a:t>11’ travel lanes, a 15.5’ raised median (reduced from 22’), and 6’ and 10’ sidewalks (reduced from 12’ and 12’) – a reduced footprint to minimize impacts</a:t>
            </a:r>
          </a:p>
          <a:p>
            <a:pPr marL="285750" indent="-285750">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Alignment Shift: </a:t>
            </a:r>
            <a:r>
              <a:rPr lang="en-US" sz="2400" dirty="0">
                <a:latin typeface="Segoe UI" panose="020B0502040204020203" pitchFamily="34" charset="0"/>
                <a:cs typeface="Segoe UI" panose="020B0502040204020203" pitchFamily="34" charset="0"/>
              </a:rPr>
              <a:t>Shifted 5’ south between east of Old Tampa Highway to west of Pond 3.1 to reduce north-side ROW impacts and walling needs</a:t>
            </a:r>
          </a:p>
          <a:p>
            <a:endParaRPr lang="en-US" sz="1400" dirty="0">
              <a:latin typeface="Segoe UI" panose="020B0502040204020203" pitchFamily="34" charset="0"/>
              <a:cs typeface="Segoe UI" panose="020B0502040204020203" pitchFamily="34" charset="0"/>
            </a:endParaRPr>
          </a:p>
        </p:txBody>
      </p:sp>
      <p:pic>
        <p:nvPicPr>
          <p:cNvPr id="8" name="Picture 7">
            <a:extLst>
              <a:ext uri="{FF2B5EF4-FFF2-40B4-BE49-F238E27FC236}">
                <a16:creationId xmlns:a16="http://schemas.microsoft.com/office/drawing/2014/main" id="{F555076B-7FA4-CBD8-1BFF-72325D3FB8FF}"/>
              </a:ext>
            </a:extLst>
          </p:cNvPr>
          <p:cNvPicPr>
            <a:picLocks noChangeAspect="1"/>
          </p:cNvPicPr>
          <p:nvPr/>
        </p:nvPicPr>
        <p:blipFill>
          <a:blip r:embed="rId4" cstate="print">
            <a:extLst>
              <a:ext uri="{28A0092B-C50C-407E-A947-70E740481C1C}">
                <a14:useLocalDpi xmlns:a14="http://schemas.microsoft.com/office/drawing/2010/main" val="0"/>
              </a:ext>
            </a:extLst>
          </a:blip>
          <a:srcRect t="1" b="136"/>
          <a:stretch/>
        </p:blipFill>
        <p:spPr>
          <a:xfrm>
            <a:off x="6256497" y="1031857"/>
            <a:ext cx="5935503" cy="2275527"/>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619323407"/>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7B4C7-0EB7-13A4-53AE-AB0831C94518}"/>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A413F870-D36B-5B67-9680-EF34B5B98FD7}"/>
              </a:ext>
            </a:extLst>
          </p:cNvPr>
          <p:cNvCxnSpPr>
            <a:cxnSpLocks/>
          </p:cNvCxnSpPr>
          <p:nvPr/>
        </p:nvCxnSpPr>
        <p:spPr>
          <a:xfrm flipV="1">
            <a:off x="1310110" y="871538"/>
            <a:ext cx="7874530" cy="22766"/>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E611A93D-B922-1719-DA6E-F52D90B544BB}"/>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Preferred Alternative Refinement</a:t>
            </a:r>
          </a:p>
        </p:txBody>
      </p:sp>
      <p:pic>
        <p:nvPicPr>
          <p:cNvPr id="7" name="Picture 6">
            <a:extLst>
              <a:ext uri="{FF2B5EF4-FFF2-40B4-BE49-F238E27FC236}">
                <a16:creationId xmlns:a16="http://schemas.microsoft.com/office/drawing/2014/main" id="{5395550B-CA41-216B-AD99-E447558B60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10716" y="3340664"/>
            <a:ext cx="8605627" cy="2737236"/>
          </a:xfrm>
          <a:prstGeom prst="rect">
            <a:avLst/>
          </a:prstGeom>
        </p:spPr>
      </p:pic>
      <p:sp>
        <p:nvSpPr>
          <p:cNvPr id="9" name="TextBox 8">
            <a:extLst>
              <a:ext uri="{FF2B5EF4-FFF2-40B4-BE49-F238E27FC236}">
                <a16:creationId xmlns:a16="http://schemas.microsoft.com/office/drawing/2014/main" id="{E8FC23E3-F87D-0383-3B1D-B45D4BFEDBA1}"/>
              </a:ext>
            </a:extLst>
          </p:cNvPr>
          <p:cNvSpPr txBox="1"/>
          <p:nvPr/>
        </p:nvSpPr>
        <p:spPr>
          <a:xfrm>
            <a:off x="5327406" y="5986462"/>
            <a:ext cx="3283194" cy="584775"/>
          </a:xfrm>
          <a:prstGeom prst="rect">
            <a:avLst/>
          </a:prstGeom>
          <a:noFill/>
        </p:spPr>
        <p:txBody>
          <a:bodyPr wrap="square">
            <a:spAutoFit/>
          </a:bodyPr>
          <a:lstStyle/>
          <a:p>
            <a:pPr algn="ctr"/>
            <a:r>
              <a:rPr lang="en-US" sz="1600" b="1" dirty="0">
                <a:latin typeface="Segoe UI" panose="020B0502040204020203" pitchFamily="34" charset="0"/>
                <a:cs typeface="Segoe UI" panose="020B0502040204020203" pitchFamily="34" charset="0"/>
              </a:rPr>
              <a:t>Optimization Reedy Creek Crossing Typical Section</a:t>
            </a:r>
          </a:p>
        </p:txBody>
      </p:sp>
      <p:sp>
        <p:nvSpPr>
          <p:cNvPr id="3" name="Slide Number Placeholder 2">
            <a:extLst>
              <a:ext uri="{FF2B5EF4-FFF2-40B4-BE49-F238E27FC236}">
                <a16:creationId xmlns:a16="http://schemas.microsoft.com/office/drawing/2014/main" id="{0C82AB0D-B93A-C4CA-3E20-12010216EE58}"/>
              </a:ext>
            </a:extLst>
          </p:cNvPr>
          <p:cNvSpPr>
            <a:spLocks noGrp="1"/>
          </p:cNvSpPr>
          <p:nvPr>
            <p:ph type="sldNum" sz="quarter" idx="4"/>
          </p:nvPr>
        </p:nvSpPr>
        <p:spPr/>
        <p:txBody>
          <a:bodyPr/>
          <a:lstStyle/>
          <a:p>
            <a:fld id="{F4CD3F1F-7A31-4D74-8610-B2B3005404DA}" type="slidenum">
              <a:rPr lang="en-US" smtClean="0"/>
              <a:t>20</a:t>
            </a:fld>
            <a:endParaRPr lang="en-US"/>
          </a:p>
        </p:txBody>
      </p:sp>
      <p:sp>
        <p:nvSpPr>
          <p:cNvPr id="4" name="TextBox 3">
            <a:extLst>
              <a:ext uri="{FF2B5EF4-FFF2-40B4-BE49-F238E27FC236}">
                <a16:creationId xmlns:a16="http://schemas.microsoft.com/office/drawing/2014/main" id="{9DA7910E-C80C-64FF-105F-0851234A6174}"/>
              </a:ext>
            </a:extLst>
          </p:cNvPr>
          <p:cNvSpPr txBox="1"/>
          <p:nvPr/>
        </p:nvSpPr>
        <p:spPr>
          <a:xfrm>
            <a:off x="1202571" y="1003655"/>
            <a:ext cx="5028908" cy="1938992"/>
          </a:xfrm>
          <a:prstGeom prst="rect">
            <a:avLst/>
          </a:prstGeom>
          <a:noFill/>
        </p:spPr>
        <p:txBody>
          <a:bodyPr wrap="square">
            <a:spAutoFit/>
          </a:bodyPr>
          <a:lstStyle/>
          <a:p>
            <a:pPr marL="285750" indent="-285750">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Reedy Creek Crossing: </a:t>
            </a:r>
            <a:r>
              <a:rPr lang="en-US" sz="2400" dirty="0">
                <a:latin typeface="Segoe UI" panose="020B0502040204020203" pitchFamily="34" charset="0"/>
                <a:cs typeface="Segoe UI" panose="020B0502040204020203" pitchFamily="34" charset="0"/>
              </a:rPr>
              <a:t>Same typical as in PD&amp;E – Restriping existing bridge for eastbound traffic, constructing new bridge for westbound traffic</a:t>
            </a:r>
          </a:p>
        </p:txBody>
      </p:sp>
      <p:pic>
        <p:nvPicPr>
          <p:cNvPr id="8" name="Picture 7">
            <a:extLst>
              <a:ext uri="{FF2B5EF4-FFF2-40B4-BE49-F238E27FC236}">
                <a16:creationId xmlns:a16="http://schemas.microsoft.com/office/drawing/2014/main" id="{71835A2C-9C72-DF28-0B50-6E40A81FD8C4}"/>
              </a:ext>
            </a:extLst>
          </p:cNvPr>
          <p:cNvPicPr>
            <a:picLocks noChangeAspect="1"/>
          </p:cNvPicPr>
          <p:nvPr/>
        </p:nvPicPr>
        <p:blipFill>
          <a:blip r:embed="rId4" cstate="print">
            <a:extLst>
              <a:ext uri="{28A0092B-C50C-407E-A947-70E740481C1C}">
                <a14:useLocalDpi xmlns:a14="http://schemas.microsoft.com/office/drawing/2010/main" val="0"/>
              </a:ext>
            </a:extLst>
          </a:blip>
          <a:srcRect t="1743" b="400"/>
          <a:stretch/>
        </p:blipFill>
        <p:spPr>
          <a:xfrm>
            <a:off x="6096000" y="1052800"/>
            <a:ext cx="5935503" cy="2229806"/>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555516145"/>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0DBE6-83B6-89B8-CFF0-81FF06312727}"/>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AD448C51-B677-4D05-4303-1A296850BE78}"/>
              </a:ext>
            </a:extLst>
          </p:cNvPr>
          <p:cNvCxnSpPr>
            <a:cxnSpLocks/>
          </p:cNvCxnSpPr>
          <p:nvPr/>
        </p:nvCxnSpPr>
        <p:spPr>
          <a:xfrm flipV="1">
            <a:off x="1310110" y="871538"/>
            <a:ext cx="7874530" cy="22766"/>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8F8CC8D3-3999-D913-0532-9B94DF22F7A7}"/>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Preferred Alternative Refinement</a:t>
            </a:r>
          </a:p>
        </p:txBody>
      </p:sp>
      <p:pic>
        <p:nvPicPr>
          <p:cNvPr id="5" name="Picture 4">
            <a:extLst>
              <a:ext uri="{FF2B5EF4-FFF2-40B4-BE49-F238E27FC236}">
                <a16:creationId xmlns:a16="http://schemas.microsoft.com/office/drawing/2014/main" id="{B8B60547-C30D-4BDB-D247-9645A64B0E7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572006" y="3679259"/>
            <a:ext cx="7288522" cy="2543737"/>
          </a:xfrm>
          <a:prstGeom prst="rect">
            <a:avLst/>
          </a:prstGeom>
        </p:spPr>
      </p:pic>
      <p:sp>
        <p:nvSpPr>
          <p:cNvPr id="11" name="TextBox 10">
            <a:extLst>
              <a:ext uri="{FF2B5EF4-FFF2-40B4-BE49-F238E27FC236}">
                <a16:creationId xmlns:a16="http://schemas.microsoft.com/office/drawing/2014/main" id="{A9C33854-F017-4CE4-EE1C-0A6DF90F95F5}"/>
              </a:ext>
            </a:extLst>
          </p:cNvPr>
          <p:cNvSpPr txBox="1"/>
          <p:nvPr/>
        </p:nvSpPr>
        <p:spPr>
          <a:xfrm>
            <a:off x="6574670" y="6136700"/>
            <a:ext cx="3283194" cy="584775"/>
          </a:xfrm>
          <a:prstGeom prst="rect">
            <a:avLst/>
          </a:prstGeom>
          <a:noFill/>
        </p:spPr>
        <p:txBody>
          <a:bodyPr wrap="square">
            <a:spAutoFit/>
          </a:bodyPr>
          <a:lstStyle/>
          <a:p>
            <a:pPr algn="ctr"/>
            <a:r>
              <a:rPr lang="en-US" sz="1600" b="1" dirty="0">
                <a:latin typeface="Segoe UI" panose="020B0502040204020203" pitchFamily="34" charset="0"/>
                <a:cs typeface="Segoe UI" panose="020B0502040204020203" pitchFamily="34" charset="0"/>
              </a:rPr>
              <a:t>Optimization Intercession City Typical Section</a:t>
            </a:r>
          </a:p>
        </p:txBody>
      </p:sp>
      <p:sp>
        <p:nvSpPr>
          <p:cNvPr id="3" name="Slide Number Placeholder 2">
            <a:extLst>
              <a:ext uri="{FF2B5EF4-FFF2-40B4-BE49-F238E27FC236}">
                <a16:creationId xmlns:a16="http://schemas.microsoft.com/office/drawing/2014/main" id="{7612C56A-D480-9423-5A3F-B576AE2D9A2D}"/>
              </a:ext>
            </a:extLst>
          </p:cNvPr>
          <p:cNvSpPr>
            <a:spLocks noGrp="1"/>
          </p:cNvSpPr>
          <p:nvPr>
            <p:ph type="sldNum" sz="quarter" idx="4"/>
          </p:nvPr>
        </p:nvSpPr>
        <p:spPr/>
        <p:txBody>
          <a:bodyPr/>
          <a:lstStyle/>
          <a:p>
            <a:fld id="{F4CD3F1F-7A31-4D74-8610-B2B3005404DA}" type="slidenum">
              <a:rPr lang="en-US" smtClean="0"/>
              <a:t>21</a:t>
            </a:fld>
            <a:endParaRPr lang="en-US"/>
          </a:p>
        </p:txBody>
      </p:sp>
      <p:sp>
        <p:nvSpPr>
          <p:cNvPr id="4" name="TextBox 3">
            <a:extLst>
              <a:ext uri="{FF2B5EF4-FFF2-40B4-BE49-F238E27FC236}">
                <a16:creationId xmlns:a16="http://schemas.microsoft.com/office/drawing/2014/main" id="{D5D5C998-5D0B-654D-59FE-63229AF08E9B}"/>
              </a:ext>
            </a:extLst>
          </p:cNvPr>
          <p:cNvSpPr txBox="1"/>
          <p:nvPr/>
        </p:nvSpPr>
        <p:spPr>
          <a:xfrm>
            <a:off x="1202571" y="1003655"/>
            <a:ext cx="4825326" cy="2893100"/>
          </a:xfrm>
          <a:prstGeom prst="rect">
            <a:avLst/>
          </a:prstGeom>
          <a:noFill/>
        </p:spPr>
        <p:txBody>
          <a:bodyPr wrap="square">
            <a:spAutoFit/>
          </a:bodyPr>
          <a:lstStyle/>
          <a:p>
            <a:pPr marL="285750" indent="-285750">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Intercession City: </a:t>
            </a:r>
            <a:r>
              <a:rPr lang="en-US" sz="2400" dirty="0">
                <a:latin typeface="Segoe UI" panose="020B0502040204020203" pitchFamily="34" charset="0"/>
                <a:cs typeface="Segoe UI" panose="020B0502040204020203" pitchFamily="34" charset="0"/>
              </a:rPr>
              <a:t>Intermittent 4-lane typical section with bidirectional left turn lane. Includes 6’ and 10’ sidewalks (reduced from 10’ and 10’). Alignment shifted north to minimize ROW impacts</a:t>
            </a:r>
          </a:p>
          <a:p>
            <a:endParaRPr lang="en-US" sz="1400" dirty="0">
              <a:latin typeface="Segoe UI" panose="020B0502040204020203" pitchFamily="34" charset="0"/>
              <a:cs typeface="Segoe UI" panose="020B0502040204020203" pitchFamily="34" charset="0"/>
            </a:endParaRPr>
          </a:p>
        </p:txBody>
      </p:sp>
      <p:pic>
        <p:nvPicPr>
          <p:cNvPr id="8" name="Picture 7">
            <a:extLst>
              <a:ext uri="{FF2B5EF4-FFF2-40B4-BE49-F238E27FC236}">
                <a16:creationId xmlns:a16="http://schemas.microsoft.com/office/drawing/2014/main" id="{2A7D81FA-BF8E-0F32-F087-47538BD4FF8A}"/>
              </a:ext>
            </a:extLst>
          </p:cNvPr>
          <p:cNvPicPr>
            <a:picLocks noChangeAspect="1"/>
          </p:cNvPicPr>
          <p:nvPr/>
        </p:nvPicPr>
        <p:blipFill>
          <a:blip r:embed="rId4" cstate="print">
            <a:extLst>
              <a:ext uri="{28A0092B-C50C-407E-A947-70E740481C1C}">
                <a14:useLocalDpi xmlns:a14="http://schemas.microsoft.com/office/drawing/2010/main" val="0"/>
              </a:ext>
            </a:extLst>
          </a:blip>
          <a:srcRect t="1071" b="1071"/>
          <a:stretch/>
        </p:blipFill>
        <p:spPr>
          <a:xfrm>
            <a:off x="6027897" y="948936"/>
            <a:ext cx="5935503" cy="2229806"/>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94828074"/>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22FA2-8DF2-DF47-ED16-62F79DC5FF56}"/>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ED3B9A3D-14BB-79E2-F615-741EF7A6B9B9}"/>
              </a:ext>
            </a:extLst>
          </p:cNvPr>
          <p:cNvSpPr txBox="1"/>
          <p:nvPr/>
        </p:nvSpPr>
        <p:spPr>
          <a:xfrm>
            <a:off x="1202570" y="894304"/>
            <a:ext cx="10151230" cy="6170920"/>
          </a:xfrm>
          <a:prstGeom prst="rect">
            <a:avLst/>
          </a:prstGeom>
          <a:noFill/>
        </p:spPr>
        <p:txBody>
          <a:bodyPr wrap="square">
            <a:spAutoFit/>
          </a:bodyPr>
          <a:lstStyle/>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Public meetings &amp; hearing held within Intercession City and were well attended.</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What we heard:</a:t>
            </a: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11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Preferred Alternative Optimization supports concerns for reducing ROW impacts which will also aid in expediting the project.</a:t>
            </a:r>
          </a:p>
          <a:p>
            <a:pPr marL="342900" indent="-342900">
              <a:buFont typeface="Arial" panose="020B0604020202020204" pitchFamily="34" charset="0"/>
              <a:buChar char="•"/>
            </a:pPr>
            <a:r>
              <a:rPr lang="en-US" sz="2400" dirty="0">
                <a:latin typeface="Segoe UI" panose="020B0502040204020203" pitchFamily="34" charset="0"/>
                <a:cs typeface="Segoe UI" panose="020B0502040204020203" pitchFamily="34" charset="0"/>
              </a:rPr>
              <a:t>Intercession City residents would likely approve of the 5-lane section as it provides more access but would still want a signal.</a:t>
            </a:r>
          </a:p>
          <a:p>
            <a:pPr marL="800100" lvl="1" indent="-342900">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p:txBody>
      </p:sp>
      <p:sp>
        <p:nvSpPr>
          <p:cNvPr id="67" name="TextBox 66">
            <a:extLst>
              <a:ext uri="{FF2B5EF4-FFF2-40B4-BE49-F238E27FC236}">
                <a16:creationId xmlns:a16="http://schemas.microsoft.com/office/drawing/2014/main" id="{A778695C-2D7C-835E-31CA-DBB72A6D52BF}"/>
              </a:ext>
            </a:extLst>
          </p:cNvPr>
          <p:cNvSpPr txBox="1"/>
          <p:nvPr/>
        </p:nvSpPr>
        <p:spPr>
          <a:xfrm>
            <a:off x="1439220" y="2315561"/>
            <a:ext cx="3097530" cy="1677382"/>
          </a:xfrm>
          <a:prstGeom prst="rect">
            <a:avLst/>
          </a:prstGeom>
          <a:noFill/>
        </p:spPr>
        <p:txBody>
          <a:bodyPr wrap="square">
            <a:spAutoFit/>
          </a:bodyPr>
          <a:lstStyle/>
          <a:p>
            <a:pPr>
              <a:spcAft>
                <a:spcPts val="600"/>
              </a:spcAft>
            </a:pPr>
            <a:r>
              <a:rPr lang="en-US" b="1" dirty="0">
                <a:solidFill>
                  <a:srgbClr val="153879"/>
                </a:solidFill>
                <a:latin typeface="Segoe UI" panose="020B0502040204020203" pitchFamily="34" charset="0"/>
                <a:cs typeface="Segoe UI" panose="020B0502040204020203" pitchFamily="34" charset="0"/>
              </a:rPr>
              <a:t>Roadway Access &amp; Safety</a:t>
            </a:r>
          </a:p>
          <a:p>
            <a:pPr marL="342900" indent="-342900">
              <a:buFont typeface="Arial" panose="020B0604020202020204" pitchFamily="34" charset="0"/>
              <a:buChar char="•"/>
            </a:pPr>
            <a:r>
              <a:rPr lang="en-US" sz="1600" dirty="0">
                <a:latin typeface="Segoe UI" panose="020B0502040204020203" pitchFamily="34" charset="0"/>
                <a:cs typeface="Segoe UI" panose="020B0502040204020203" pitchFamily="34" charset="0"/>
              </a:rPr>
              <a:t>Access management concerns in Intercession City</a:t>
            </a:r>
          </a:p>
          <a:p>
            <a:pPr marL="342900" indent="-342900">
              <a:buFont typeface="Arial" panose="020B0604020202020204" pitchFamily="34" charset="0"/>
              <a:buChar char="•"/>
            </a:pPr>
            <a:r>
              <a:rPr lang="en-US" sz="1600" b="1" dirty="0">
                <a:latin typeface="Segoe UI" panose="020B0502040204020203" pitchFamily="34" charset="0"/>
                <a:cs typeface="Segoe UI" panose="020B0502040204020203" pitchFamily="34" charset="0"/>
              </a:rPr>
              <a:t>Requests for a signalized intersection in Intercession City</a:t>
            </a:r>
            <a:endParaRPr lang="en-US" sz="1400" b="1" dirty="0">
              <a:latin typeface="Segoe UI" panose="020B0502040204020203" pitchFamily="34" charset="0"/>
              <a:cs typeface="Segoe UI" panose="020B0502040204020203" pitchFamily="34" charset="0"/>
            </a:endParaRPr>
          </a:p>
        </p:txBody>
      </p:sp>
      <p:cxnSp>
        <p:nvCxnSpPr>
          <p:cNvPr id="39" name="Straight Connector 38">
            <a:extLst>
              <a:ext uri="{FF2B5EF4-FFF2-40B4-BE49-F238E27FC236}">
                <a16:creationId xmlns:a16="http://schemas.microsoft.com/office/drawing/2014/main" id="{21FB29A4-BDD2-41F8-BE7E-6D393D69E18A}"/>
              </a:ext>
            </a:extLst>
          </p:cNvPr>
          <p:cNvCxnSpPr>
            <a:cxnSpLocks/>
          </p:cNvCxnSpPr>
          <p:nvPr/>
        </p:nvCxnSpPr>
        <p:spPr>
          <a:xfrm>
            <a:off x="1310110" y="894304"/>
            <a:ext cx="743765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70CB3848-BFE6-06AF-147F-FF70308FE893}"/>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Public Involvement &amp; Sentiment</a:t>
            </a:r>
          </a:p>
        </p:txBody>
      </p:sp>
      <p:sp>
        <p:nvSpPr>
          <p:cNvPr id="4" name="Slide Number Placeholder 3">
            <a:extLst>
              <a:ext uri="{FF2B5EF4-FFF2-40B4-BE49-F238E27FC236}">
                <a16:creationId xmlns:a16="http://schemas.microsoft.com/office/drawing/2014/main" id="{7288DB72-CC74-BBF1-D003-F96D3C2C1A69}"/>
              </a:ext>
            </a:extLst>
          </p:cNvPr>
          <p:cNvSpPr>
            <a:spLocks noGrp="1"/>
          </p:cNvSpPr>
          <p:nvPr>
            <p:ph type="sldNum" sz="quarter" idx="4"/>
          </p:nvPr>
        </p:nvSpPr>
        <p:spPr/>
        <p:txBody>
          <a:bodyPr/>
          <a:lstStyle/>
          <a:p>
            <a:fld id="{F4CD3F1F-7A31-4D74-8610-B2B3005404DA}" type="slidenum">
              <a:rPr lang="en-US" smtClean="0"/>
              <a:t>22</a:t>
            </a:fld>
            <a:endParaRPr lang="en-US"/>
          </a:p>
        </p:txBody>
      </p:sp>
      <p:sp>
        <p:nvSpPr>
          <p:cNvPr id="6" name="Rectangle: Rounded Corners 5">
            <a:extLst>
              <a:ext uri="{FF2B5EF4-FFF2-40B4-BE49-F238E27FC236}">
                <a16:creationId xmlns:a16="http://schemas.microsoft.com/office/drawing/2014/main" id="{77477D67-B729-2EB4-EAE6-0186246AECE5}"/>
              </a:ext>
            </a:extLst>
          </p:cNvPr>
          <p:cNvSpPr/>
          <p:nvPr/>
        </p:nvSpPr>
        <p:spPr>
          <a:xfrm>
            <a:off x="1310110" y="2216934"/>
            <a:ext cx="3291840" cy="1852954"/>
          </a:xfrm>
          <a:prstGeom prst="roundRect">
            <a:avLst/>
          </a:prstGeom>
          <a:noFill/>
          <a:ln>
            <a:solidFill>
              <a:srgbClr val="CFD5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A635544-0D54-3E25-86DA-D2C2AD02A836}"/>
              </a:ext>
            </a:extLst>
          </p:cNvPr>
          <p:cNvSpPr txBox="1"/>
          <p:nvPr/>
        </p:nvSpPr>
        <p:spPr>
          <a:xfrm>
            <a:off x="4942014" y="2284783"/>
            <a:ext cx="3097530" cy="1708160"/>
          </a:xfrm>
          <a:prstGeom prst="rect">
            <a:avLst/>
          </a:prstGeom>
          <a:noFill/>
        </p:spPr>
        <p:txBody>
          <a:bodyPr wrap="square">
            <a:spAutoFit/>
          </a:bodyPr>
          <a:lstStyle/>
          <a:p>
            <a:pPr>
              <a:spcAft>
                <a:spcPts val="600"/>
              </a:spcAft>
            </a:pPr>
            <a:r>
              <a:rPr lang="en-US" b="1" dirty="0">
                <a:solidFill>
                  <a:srgbClr val="153879"/>
                </a:solidFill>
                <a:latin typeface="Segoe UI" panose="020B0502040204020203" pitchFamily="34" charset="0"/>
                <a:cs typeface="Segoe UI" panose="020B0502040204020203" pitchFamily="34" charset="0"/>
              </a:rPr>
              <a:t>Pedestrian &amp; Community Impact</a:t>
            </a:r>
          </a:p>
          <a:p>
            <a:pPr marL="342900" indent="-342900">
              <a:buFont typeface="Arial" panose="020B0604020202020204" pitchFamily="34" charset="0"/>
              <a:buChar char="•"/>
            </a:pPr>
            <a:r>
              <a:rPr lang="en-US" sz="1600" dirty="0">
                <a:latin typeface="Segoe UI" panose="020B0502040204020203" pitchFamily="34" charset="0"/>
                <a:cs typeface="Segoe UI" panose="020B0502040204020203" pitchFamily="34" charset="0"/>
              </a:rPr>
              <a:t>Pedestrian safety and accessibility</a:t>
            </a:r>
          </a:p>
          <a:p>
            <a:pPr marL="342900" indent="-342900">
              <a:buFont typeface="Arial" panose="020B0604020202020204" pitchFamily="34" charset="0"/>
              <a:buChar char="•"/>
            </a:pPr>
            <a:r>
              <a:rPr lang="en-US" sz="1600" dirty="0">
                <a:latin typeface="Segoe UI" panose="020B0502040204020203" pitchFamily="34" charset="0"/>
                <a:cs typeface="Segoe UI" panose="020B0502040204020203" pitchFamily="34" charset="0"/>
              </a:rPr>
              <a:t>Avoid impacts to ROW/relocations</a:t>
            </a:r>
            <a:endParaRPr lang="en-US" sz="1400" dirty="0">
              <a:latin typeface="Segoe UI" panose="020B0502040204020203" pitchFamily="34" charset="0"/>
              <a:cs typeface="Segoe UI" panose="020B0502040204020203" pitchFamily="34" charset="0"/>
            </a:endParaRPr>
          </a:p>
        </p:txBody>
      </p:sp>
      <p:sp>
        <p:nvSpPr>
          <p:cNvPr id="10" name="Rectangle: Rounded Corners 9">
            <a:extLst>
              <a:ext uri="{FF2B5EF4-FFF2-40B4-BE49-F238E27FC236}">
                <a16:creationId xmlns:a16="http://schemas.microsoft.com/office/drawing/2014/main" id="{BF00367F-DC1C-FAA4-0D43-A84700E08084}"/>
              </a:ext>
            </a:extLst>
          </p:cNvPr>
          <p:cNvSpPr/>
          <p:nvPr/>
        </p:nvSpPr>
        <p:spPr>
          <a:xfrm>
            <a:off x="4773400" y="2216933"/>
            <a:ext cx="3291840" cy="1852954"/>
          </a:xfrm>
          <a:prstGeom prst="roundRect">
            <a:avLst/>
          </a:prstGeom>
          <a:noFill/>
          <a:ln>
            <a:solidFill>
              <a:srgbClr val="CFD5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7DED723-A4B6-1F06-DEB6-32491A460C19}"/>
              </a:ext>
            </a:extLst>
          </p:cNvPr>
          <p:cNvSpPr txBox="1"/>
          <p:nvPr/>
        </p:nvSpPr>
        <p:spPr>
          <a:xfrm>
            <a:off x="8363810" y="2250858"/>
            <a:ext cx="3097530" cy="1708160"/>
          </a:xfrm>
          <a:prstGeom prst="rect">
            <a:avLst/>
          </a:prstGeom>
          <a:noFill/>
        </p:spPr>
        <p:txBody>
          <a:bodyPr wrap="square">
            <a:spAutoFit/>
          </a:bodyPr>
          <a:lstStyle/>
          <a:p>
            <a:pPr>
              <a:spcAft>
                <a:spcPts val="600"/>
              </a:spcAft>
            </a:pPr>
            <a:r>
              <a:rPr lang="en-US" b="1" dirty="0">
                <a:solidFill>
                  <a:srgbClr val="153879"/>
                </a:solidFill>
                <a:latin typeface="Segoe UI" panose="020B0502040204020203" pitchFamily="34" charset="0"/>
                <a:cs typeface="Segoe UI" panose="020B0502040204020203" pitchFamily="34" charset="0"/>
              </a:rPr>
              <a:t>Environmental &amp; Quality-of-Life</a:t>
            </a:r>
          </a:p>
          <a:p>
            <a:pPr marL="342900" indent="-342900">
              <a:buFont typeface="Arial" panose="020B0604020202020204" pitchFamily="34" charset="0"/>
              <a:buChar char="•"/>
            </a:pPr>
            <a:r>
              <a:rPr lang="en-US" sz="1600" dirty="0">
                <a:latin typeface="Segoe UI" panose="020B0502040204020203" pitchFamily="34" charset="0"/>
                <a:cs typeface="Segoe UI" panose="020B0502040204020203" pitchFamily="34" charset="0"/>
              </a:rPr>
              <a:t>Existing drainage concerns, particularly within Intercession City</a:t>
            </a:r>
          </a:p>
          <a:p>
            <a:pPr marL="342900" indent="-342900">
              <a:buFont typeface="Arial" panose="020B0604020202020204" pitchFamily="34" charset="0"/>
              <a:buChar char="•"/>
            </a:pPr>
            <a:r>
              <a:rPr lang="en-US" sz="1600" dirty="0">
                <a:latin typeface="Segoe UI" panose="020B0502040204020203" pitchFamily="34" charset="0"/>
                <a:cs typeface="Segoe UI" panose="020B0502040204020203" pitchFamily="34" charset="0"/>
              </a:rPr>
              <a:t>Desire for noise abatement</a:t>
            </a:r>
            <a:endParaRPr lang="en-US" sz="1400" dirty="0">
              <a:latin typeface="Segoe UI" panose="020B0502040204020203" pitchFamily="34" charset="0"/>
              <a:cs typeface="Segoe UI" panose="020B0502040204020203" pitchFamily="34" charset="0"/>
            </a:endParaRPr>
          </a:p>
        </p:txBody>
      </p:sp>
      <p:sp>
        <p:nvSpPr>
          <p:cNvPr id="12" name="Rectangle: Rounded Corners 11">
            <a:extLst>
              <a:ext uri="{FF2B5EF4-FFF2-40B4-BE49-F238E27FC236}">
                <a16:creationId xmlns:a16="http://schemas.microsoft.com/office/drawing/2014/main" id="{2B50F2AA-273F-ADAC-F274-D2429E369E5F}"/>
              </a:ext>
            </a:extLst>
          </p:cNvPr>
          <p:cNvSpPr/>
          <p:nvPr/>
        </p:nvSpPr>
        <p:spPr>
          <a:xfrm>
            <a:off x="8213830" y="2216933"/>
            <a:ext cx="3291840" cy="1852954"/>
          </a:xfrm>
          <a:prstGeom prst="roundRect">
            <a:avLst/>
          </a:prstGeom>
          <a:noFill/>
          <a:ln>
            <a:solidFill>
              <a:srgbClr val="CFD5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BAFCE70-DFCC-8CA7-5B21-C1D4115D211A}"/>
              </a:ext>
            </a:extLst>
          </p:cNvPr>
          <p:cNvSpPr txBox="1"/>
          <p:nvPr/>
        </p:nvSpPr>
        <p:spPr>
          <a:xfrm>
            <a:off x="2419865" y="4183364"/>
            <a:ext cx="8309610" cy="938719"/>
          </a:xfrm>
          <a:prstGeom prst="rect">
            <a:avLst/>
          </a:prstGeom>
          <a:noFill/>
        </p:spPr>
        <p:txBody>
          <a:bodyPr wrap="square">
            <a:spAutoFit/>
          </a:bodyPr>
          <a:lstStyle/>
          <a:p>
            <a:pPr>
              <a:spcAft>
                <a:spcPts val="600"/>
              </a:spcAft>
            </a:pPr>
            <a:r>
              <a:rPr lang="en-US" b="1" dirty="0">
                <a:solidFill>
                  <a:srgbClr val="153879"/>
                </a:solidFill>
                <a:latin typeface="Segoe UI" panose="020B0502040204020203" pitchFamily="34" charset="0"/>
                <a:cs typeface="Segoe UI" panose="020B0502040204020203" pitchFamily="34" charset="0"/>
              </a:rPr>
              <a:t>Project Delivery &amp; Traffic Conditions</a:t>
            </a:r>
          </a:p>
          <a:p>
            <a:pPr marL="342900" indent="-342900">
              <a:buFont typeface="Arial" panose="020B0604020202020204" pitchFamily="34" charset="0"/>
              <a:buChar char="•"/>
            </a:pPr>
            <a:r>
              <a:rPr lang="en-US" sz="1600" b="1" dirty="0">
                <a:latin typeface="Segoe UI" panose="020B0502040204020203" pitchFamily="34" charset="0"/>
                <a:cs typeface="Segoe UI" panose="020B0502040204020203" pitchFamily="34" charset="0"/>
              </a:rPr>
              <a:t>Frustration with schedule – desire to expedite</a:t>
            </a:r>
          </a:p>
          <a:p>
            <a:pPr marL="342900" indent="-342900">
              <a:buFont typeface="Arial" panose="020B0604020202020204" pitchFamily="34" charset="0"/>
              <a:buChar char="•"/>
            </a:pPr>
            <a:r>
              <a:rPr lang="en-US" sz="1600" dirty="0">
                <a:latin typeface="Segoe UI" panose="020B0502040204020203" pitchFamily="34" charset="0"/>
                <a:cs typeface="Segoe UI" panose="020B0502040204020203" pitchFamily="34" charset="0"/>
              </a:rPr>
              <a:t>Experiencing heavy traffic conditions</a:t>
            </a:r>
          </a:p>
        </p:txBody>
      </p:sp>
      <p:sp>
        <p:nvSpPr>
          <p:cNvPr id="14" name="Rectangle: Rounded Corners 13">
            <a:extLst>
              <a:ext uri="{FF2B5EF4-FFF2-40B4-BE49-F238E27FC236}">
                <a16:creationId xmlns:a16="http://schemas.microsoft.com/office/drawing/2014/main" id="{0F0C185F-2120-74DD-C978-952761882E85}"/>
              </a:ext>
            </a:extLst>
          </p:cNvPr>
          <p:cNvSpPr/>
          <p:nvPr/>
        </p:nvSpPr>
        <p:spPr>
          <a:xfrm>
            <a:off x="2335774" y="4166956"/>
            <a:ext cx="8705850" cy="955127"/>
          </a:xfrm>
          <a:prstGeom prst="roundRect">
            <a:avLst/>
          </a:prstGeom>
          <a:noFill/>
          <a:ln>
            <a:solidFill>
              <a:srgbClr val="CFD5E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2854566"/>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41872-7C61-EB65-4E43-F6402C001828}"/>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C22B4E0A-5F19-EA6F-DA53-54FE9CC872E0}"/>
              </a:ext>
            </a:extLst>
          </p:cNvPr>
          <p:cNvCxnSpPr>
            <a:cxnSpLocks/>
          </p:cNvCxnSpPr>
          <p:nvPr/>
        </p:nvCxnSpPr>
        <p:spPr>
          <a:xfrm>
            <a:off x="1310110" y="894304"/>
            <a:ext cx="529389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A3E8D589-6CAA-E90A-97CC-119F8FEE43C5}"/>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Design Considerations</a:t>
            </a:r>
          </a:p>
        </p:txBody>
      </p:sp>
      <p:pic>
        <p:nvPicPr>
          <p:cNvPr id="5" name="Picture 4">
            <a:extLst>
              <a:ext uri="{FF2B5EF4-FFF2-40B4-BE49-F238E27FC236}">
                <a16:creationId xmlns:a16="http://schemas.microsoft.com/office/drawing/2014/main" id="{ACA896D0-82AB-39D9-EF00-4EBE64BA09E8}"/>
              </a:ext>
            </a:extLst>
          </p:cNvPr>
          <p:cNvPicPr>
            <a:picLocks noChangeAspect="1"/>
          </p:cNvPicPr>
          <p:nvPr/>
        </p:nvPicPr>
        <p:blipFill>
          <a:blip r:embed="rId3">
            <a:extLst>
              <a:ext uri="{28A0092B-C50C-407E-A947-70E740481C1C}">
                <a14:useLocalDpi xmlns:a14="http://schemas.microsoft.com/office/drawing/2010/main" val="0"/>
              </a:ext>
            </a:extLst>
          </a:blip>
          <a:srcRect l="3011"/>
          <a:stretch>
            <a:fillRect/>
          </a:stretch>
        </p:blipFill>
        <p:spPr>
          <a:xfrm>
            <a:off x="8480616" y="1162099"/>
            <a:ext cx="3682891" cy="1719031"/>
          </a:xfrm>
          <a:prstGeom prst="rect">
            <a:avLst/>
          </a:prstGeom>
        </p:spPr>
      </p:pic>
      <p:sp>
        <p:nvSpPr>
          <p:cNvPr id="8" name="TextBox 7">
            <a:extLst>
              <a:ext uri="{FF2B5EF4-FFF2-40B4-BE49-F238E27FC236}">
                <a16:creationId xmlns:a16="http://schemas.microsoft.com/office/drawing/2014/main" id="{812C9309-53A5-E9B6-4D89-C97B914F45E4}"/>
              </a:ext>
            </a:extLst>
          </p:cNvPr>
          <p:cNvSpPr txBox="1"/>
          <p:nvPr/>
        </p:nvSpPr>
        <p:spPr>
          <a:xfrm>
            <a:off x="1202569" y="975208"/>
            <a:ext cx="7278047" cy="5816977"/>
          </a:xfrm>
          <a:prstGeom prst="rect">
            <a:avLst/>
          </a:prstGeom>
          <a:noFill/>
        </p:spPr>
        <p:txBody>
          <a:bodyPr wrap="square">
            <a:spAutoFit/>
          </a:bodyPr>
          <a:lstStyle/>
          <a:p>
            <a:pPr marL="285750" indent="-285750">
              <a:spcBef>
                <a:spcPts val="1800"/>
              </a:spcBef>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Adjacent Project Coordination: </a:t>
            </a:r>
            <a:r>
              <a:rPr lang="en-US" sz="2400" dirty="0">
                <a:latin typeface="Segoe UI" panose="020B0502040204020203" pitchFamily="34" charset="0"/>
                <a:cs typeface="Segoe UI" panose="020B0502040204020203" pitchFamily="34" charset="0"/>
              </a:rPr>
              <a:t>Continue coordination with CFX and Osceola County regarding the PPE, joint-use pond assumptions, and Osceola Polk Line Road realignment</a:t>
            </a:r>
          </a:p>
          <a:p>
            <a:pPr marL="285750" indent="-285750">
              <a:spcBef>
                <a:spcPts val="1800"/>
              </a:spcBef>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Reedy Creek Crossing: </a:t>
            </a:r>
            <a:r>
              <a:rPr lang="en-US" sz="2400" dirty="0">
                <a:latin typeface="Segoe UI" panose="020B0502040204020203" pitchFamily="34" charset="0"/>
                <a:cs typeface="Segoe UI" panose="020B0502040204020203" pitchFamily="34" charset="0"/>
              </a:rPr>
              <a:t>Maintain approved Reedy Creek bridge concept and location</a:t>
            </a:r>
          </a:p>
          <a:p>
            <a:pPr marL="285750" indent="-285750">
              <a:spcBef>
                <a:spcPts val="1800"/>
              </a:spcBef>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Alignment/Profile Refinements: </a:t>
            </a:r>
            <a:r>
              <a:rPr lang="en-US" sz="2400" dirty="0">
                <a:latin typeface="Segoe UI" panose="020B0502040204020203" pitchFamily="34" charset="0"/>
                <a:cs typeface="Segoe UI" panose="020B0502040204020203" pitchFamily="34" charset="0"/>
              </a:rPr>
              <a:t>Alignment and profile controlled by drainage elevations. Profile estimated to be raised by 1-3 feet</a:t>
            </a:r>
          </a:p>
          <a:p>
            <a:pPr marL="285750" indent="-285750">
              <a:spcBef>
                <a:spcPts val="1800"/>
              </a:spcBef>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Maintenance of Traffic: </a:t>
            </a:r>
            <a:r>
              <a:rPr lang="en-US" sz="2400" dirty="0">
                <a:latin typeface="Segoe UI" panose="020B0502040204020203" pitchFamily="34" charset="0"/>
                <a:cs typeface="Segoe UI" panose="020B0502040204020203" pitchFamily="34" charset="0"/>
              </a:rPr>
              <a:t>Temporary pavement needed in order to construct proposed design and maintain flow of traffic</a:t>
            </a:r>
          </a:p>
          <a:p>
            <a:pPr marL="285750" indent="-285750">
              <a:spcBef>
                <a:spcPts val="1800"/>
              </a:spcBef>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p:txBody>
      </p:sp>
      <p:pic>
        <p:nvPicPr>
          <p:cNvPr id="3" name="Picture 2">
            <a:extLst>
              <a:ext uri="{FF2B5EF4-FFF2-40B4-BE49-F238E27FC236}">
                <a16:creationId xmlns:a16="http://schemas.microsoft.com/office/drawing/2014/main" id="{3D3C25F1-71A2-5314-45BF-216569540DC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480616" y="3138751"/>
            <a:ext cx="3551072" cy="2663302"/>
          </a:xfrm>
          <a:prstGeom prst="rect">
            <a:avLst/>
          </a:prstGeom>
        </p:spPr>
      </p:pic>
    </p:spTree>
    <p:extLst>
      <p:ext uri="{BB962C8B-B14F-4D97-AF65-F5344CB8AC3E}">
        <p14:creationId xmlns:p14="http://schemas.microsoft.com/office/powerpoint/2010/main" val="2924723068"/>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E57BB-15A4-C2DC-597A-8890FB0B313C}"/>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DD532CA4-A4B1-A90A-478F-3CF1266CA549}"/>
              </a:ext>
            </a:extLst>
          </p:cNvPr>
          <p:cNvCxnSpPr>
            <a:cxnSpLocks/>
          </p:cNvCxnSpPr>
          <p:nvPr/>
        </p:nvCxnSpPr>
        <p:spPr>
          <a:xfrm>
            <a:off x="1310110" y="894304"/>
            <a:ext cx="5293890" cy="0"/>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D07C141F-74B5-0902-4B22-8C216AC3BF00}"/>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Design Considerations</a:t>
            </a:r>
          </a:p>
        </p:txBody>
      </p:sp>
      <p:pic>
        <p:nvPicPr>
          <p:cNvPr id="6" name="Picture 5">
            <a:extLst>
              <a:ext uri="{FF2B5EF4-FFF2-40B4-BE49-F238E27FC236}">
                <a16:creationId xmlns:a16="http://schemas.microsoft.com/office/drawing/2014/main" id="{43D6191B-4DB1-9E57-CD45-0A5C3D9C77E6}"/>
              </a:ext>
            </a:extLst>
          </p:cNvPr>
          <p:cNvPicPr>
            <a:picLocks noChangeAspect="1"/>
          </p:cNvPicPr>
          <p:nvPr/>
        </p:nvPicPr>
        <p:blipFill>
          <a:blip r:embed="rId3">
            <a:extLst>
              <a:ext uri="{28A0092B-C50C-407E-A947-70E740481C1C}">
                <a14:useLocalDpi xmlns:a14="http://schemas.microsoft.com/office/drawing/2010/main" val="0"/>
              </a:ext>
            </a:extLst>
          </a:blip>
          <a:srcRect l="25867" r="22959"/>
          <a:stretch>
            <a:fillRect/>
          </a:stretch>
        </p:blipFill>
        <p:spPr>
          <a:xfrm>
            <a:off x="8149580" y="741828"/>
            <a:ext cx="3797190" cy="2611438"/>
          </a:xfrm>
          <a:prstGeom prst="rect">
            <a:avLst/>
          </a:prstGeom>
        </p:spPr>
      </p:pic>
      <p:sp>
        <p:nvSpPr>
          <p:cNvPr id="8" name="TextBox 7">
            <a:extLst>
              <a:ext uri="{FF2B5EF4-FFF2-40B4-BE49-F238E27FC236}">
                <a16:creationId xmlns:a16="http://schemas.microsoft.com/office/drawing/2014/main" id="{68C63146-C6B2-D5A0-C3F7-51FF56BD7E96}"/>
              </a:ext>
            </a:extLst>
          </p:cNvPr>
          <p:cNvSpPr txBox="1"/>
          <p:nvPr/>
        </p:nvSpPr>
        <p:spPr>
          <a:xfrm>
            <a:off x="1202570" y="975208"/>
            <a:ext cx="7101400" cy="6170920"/>
          </a:xfrm>
          <a:prstGeom prst="rect">
            <a:avLst/>
          </a:prstGeom>
          <a:noFill/>
        </p:spPr>
        <p:txBody>
          <a:bodyPr wrap="square">
            <a:spAutoFit/>
          </a:bodyPr>
          <a:lstStyle/>
          <a:p>
            <a:pPr marL="285750" indent="-285750">
              <a:spcBef>
                <a:spcPts val="1800"/>
              </a:spcBef>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U-Turn </a:t>
            </a:r>
            <a:r>
              <a:rPr lang="en-US" sz="2400" b="1" dirty="0" err="1">
                <a:solidFill>
                  <a:srgbClr val="153879"/>
                </a:solidFill>
                <a:latin typeface="Segoe UI" panose="020B0502040204020203" pitchFamily="34" charset="0"/>
                <a:cs typeface="Segoe UI" panose="020B0502040204020203" pitchFamily="34" charset="0"/>
              </a:rPr>
              <a:t>Bulbouts</a:t>
            </a:r>
            <a:r>
              <a:rPr lang="en-US" sz="2400" b="1" dirty="0">
                <a:solidFill>
                  <a:srgbClr val="153879"/>
                </a:solidFill>
                <a:latin typeface="Segoe UI" panose="020B0502040204020203" pitchFamily="34" charset="0"/>
                <a:cs typeface="Segoe UI" panose="020B0502040204020203" pitchFamily="34" charset="0"/>
              </a:rPr>
              <a:t>: </a:t>
            </a:r>
            <a:r>
              <a:rPr lang="en-US" sz="2400" dirty="0">
                <a:latin typeface="Segoe UI" panose="020B0502040204020203" pitchFamily="34" charset="0"/>
                <a:cs typeface="Segoe UI" panose="020B0502040204020203" pitchFamily="34" charset="0"/>
              </a:rPr>
              <a:t>The narrowed 15.5-foot median may not fully accommodate design vehicle turning movements without additional pavement</a:t>
            </a:r>
          </a:p>
          <a:p>
            <a:pPr marL="285750" indent="-285750">
              <a:spcBef>
                <a:spcPts val="1800"/>
              </a:spcBef>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Intercession City:</a:t>
            </a:r>
            <a:r>
              <a:rPr lang="en-US" sz="2400" dirty="0">
                <a:latin typeface="Segoe UI" panose="020B0502040204020203" pitchFamily="34" charset="0"/>
                <a:cs typeface="Segoe UI" panose="020B0502040204020203" pitchFamily="34" charset="0"/>
              </a:rPr>
              <a:t> The PD&amp;E concept showed proposed ROW was needed, while the optimized concept showed it was not. Further survey data will determine if a raised median can be provided.</a:t>
            </a:r>
          </a:p>
          <a:p>
            <a:pPr marL="285750" indent="-285750">
              <a:spcBef>
                <a:spcPts val="1800"/>
              </a:spcBef>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FCA Coordination: </a:t>
            </a:r>
            <a:r>
              <a:rPr lang="en-US" sz="2400" dirty="0">
                <a:latin typeface="Segoe UI" panose="020B0502040204020203" pitchFamily="34" charset="0"/>
                <a:cs typeface="Segoe UI" panose="020B0502040204020203" pitchFamily="34" charset="0"/>
              </a:rPr>
              <a:t>Continue FCA coordination with the utility company and/or property owner to confirm construction and long-term maintenance access</a:t>
            </a:r>
          </a:p>
          <a:p>
            <a:pPr marL="285750" indent="-285750">
              <a:spcBef>
                <a:spcPts val="1800"/>
              </a:spcBef>
              <a:buFont typeface="Arial" panose="020B0604020202020204" pitchFamily="34" charset="0"/>
              <a:buChar char="•"/>
            </a:pPr>
            <a:endParaRPr lang="en-US" sz="2400" dirty="0">
              <a:latin typeface="Segoe UI" panose="020B0502040204020203" pitchFamily="34" charset="0"/>
              <a:cs typeface="Segoe UI" panose="020B0502040204020203" pitchFamily="34" charset="0"/>
            </a:endParaRPr>
          </a:p>
          <a:p>
            <a:endParaRPr lang="en-US" sz="1400" dirty="0">
              <a:latin typeface="Segoe UI" panose="020B0502040204020203" pitchFamily="34" charset="0"/>
              <a:cs typeface="Segoe UI" panose="020B0502040204020203" pitchFamily="34" charset="0"/>
            </a:endParaRPr>
          </a:p>
        </p:txBody>
      </p:sp>
      <p:pic>
        <p:nvPicPr>
          <p:cNvPr id="3" name="Picture 2">
            <a:extLst>
              <a:ext uri="{FF2B5EF4-FFF2-40B4-BE49-F238E27FC236}">
                <a16:creationId xmlns:a16="http://schemas.microsoft.com/office/drawing/2014/main" id="{EA11AE35-74C2-E214-A5EB-F13B07E77438}"/>
              </a:ext>
            </a:extLst>
          </p:cNvPr>
          <p:cNvPicPr>
            <a:picLocks noChangeAspect="1"/>
          </p:cNvPicPr>
          <p:nvPr/>
        </p:nvPicPr>
        <p:blipFill>
          <a:blip r:embed="rId4"/>
          <a:stretch>
            <a:fillRect/>
          </a:stretch>
        </p:blipFill>
        <p:spPr>
          <a:xfrm>
            <a:off x="8120485" y="3635503"/>
            <a:ext cx="3855379" cy="2247289"/>
          </a:xfrm>
          <a:prstGeom prst="rect">
            <a:avLst/>
          </a:prstGeom>
        </p:spPr>
      </p:pic>
    </p:spTree>
    <p:extLst>
      <p:ext uri="{BB962C8B-B14F-4D97-AF65-F5344CB8AC3E}">
        <p14:creationId xmlns:p14="http://schemas.microsoft.com/office/powerpoint/2010/main" val="2571778794"/>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66C59F-FE34-4C32-8038-D35187EB2FDA}"/>
              </a:ext>
            </a:extLst>
          </p:cNvPr>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CD3F1F-7A31-4D74-8610-B2B3005404DA}"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a:ea typeface="+mn-ea"/>
              <a:cs typeface="+mn-cs"/>
            </a:endParaRPr>
          </a:p>
        </p:txBody>
      </p:sp>
      <p:sp>
        <p:nvSpPr>
          <p:cNvPr id="7" name="Title 4">
            <a:extLst>
              <a:ext uri="{FF2B5EF4-FFF2-40B4-BE49-F238E27FC236}">
                <a16:creationId xmlns:a16="http://schemas.microsoft.com/office/drawing/2014/main" id="{408A57EF-CF66-42E2-A483-7AC543F56958}"/>
              </a:ext>
            </a:extLst>
          </p:cNvPr>
          <p:cNvSpPr txBox="1">
            <a:spLocks/>
          </p:cNvSpPr>
          <p:nvPr/>
        </p:nvSpPr>
        <p:spPr>
          <a:xfrm>
            <a:off x="0" y="4787899"/>
            <a:ext cx="12192000" cy="977903"/>
          </a:xfrm>
          <a:prstGeom prst="rect">
            <a:avLst/>
          </a:prstGeom>
          <a:solidFill>
            <a:schemeClr val="bg1"/>
          </a:solidFill>
          <a:effectLst>
            <a:outerShdw blurRad="50800" dist="101600" dir="2700000" algn="tl" rotWithShape="0">
              <a:prstClr val="black">
                <a:alpha val="40000"/>
              </a:prstClr>
            </a:outerShdw>
          </a:effectLst>
        </p:spPr>
        <p:txBody>
          <a:bodyPr anchor="ctr">
            <a:normAutofit/>
          </a:bodyPr>
          <a:lstStyle>
            <a:lvl1pPr algn="ctr" defTabSz="257175" rtl="0" eaLnBrk="1" latinLnBrk="0" hangingPunct="1">
              <a:spcBef>
                <a:spcPct val="0"/>
              </a:spcBef>
              <a:buNone/>
              <a:defRPr sz="2800" b="1" kern="1200" cap="none">
                <a:solidFill>
                  <a:srgbClr val="1F4283"/>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257175"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1F4283"/>
                </a:solidFill>
                <a:effectLst/>
                <a:uLnTx/>
                <a:uFillTx/>
                <a:latin typeface="Arial" panose="020B0604020202020204" pitchFamily="34" charset="0"/>
                <a:ea typeface="+mj-ea"/>
                <a:cs typeface="Arial" panose="020B0604020202020204" pitchFamily="34" charset="0"/>
              </a:rPr>
              <a:t>Open Discussion</a:t>
            </a:r>
          </a:p>
        </p:txBody>
      </p:sp>
    </p:spTree>
    <p:extLst>
      <p:ext uri="{BB962C8B-B14F-4D97-AF65-F5344CB8AC3E}">
        <p14:creationId xmlns:p14="http://schemas.microsoft.com/office/powerpoint/2010/main" val="2726582224"/>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F87B1BE5-D1F7-1E19-7369-BF6B7AA209FF}"/>
              </a:ext>
            </a:extLst>
          </p:cNvPr>
          <p:cNvSpPr txBox="1">
            <a:spLocks/>
          </p:cNvSpPr>
          <p:nvPr/>
        </p:nvSpPr>
        <p:spPr>
          <a:xfrm>
            <a:off x="286868" y="-13839"/>
            <a:ext cx="7434731" cy="557029"/>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2800" b="1" spc="-100" dirty="0">
                <a:solidFill>
                  <a:srgbClr val="304581"/>
                </a:solidFill>
                <a:latin typeface="Arial" panose="020B0604020202020204" pitchFamily="34" charset="0"/>
                <a:cs typeface="Arial" panose="020B0604020202020204" pitchFamily="34" charset="0"/>
              </a:rPr>
              <a:t>Intersection Control Evaluation  </a:t>
            </a:r>
          </a:p>
        </p:txBody>
      </p:sp>
      <p:sp>
        <p:nvSpPr>
          <p:cNvPr id="2" name="TextBox 1">
            <a:extLst>
              <a:ext uri="{FF2B5EF4-FFF2-40B4-BE49-F238E27FC236}">
                <a16:creationId xmlns:a16="http://schemas.microsoft.com/office/drawing/2014/main" id="{83D04E6F-22CF-8207-8B91-103F16E8BB93}"/>
              </a:ext>
            </a:extLst>
          </p:cNvPr>
          <p:cNvSpPr txBox="1"/>
          <p:nvPr/>
        </p:nvSpPr>
        <p:spPr>
          <a:xfrm>
            <a:off x="-331431" y="934064"/>
            <a:ext cx="11203921" cy="3777609"/>
          </a:xfrm>
          <a:prstGeom prst="rect">
            <a:avLst/>
          </a:prstGeom>
          <a:noFill/>
          <a:ln>
            <a:noFill/>
          </a:ln>
        </p:spPr>
        <p:txBody>
          <a:bodyPr wrap="square" rtlCol="0">
            <a:noAutofit/>
          </a:bodyPr>
          <a:lstStyle/>
          <a:p>
            <a:pPr lvl="1"/>
            <a:r>
              <a:rPr lang="en-US" b="1" dirty="0">
                <a:solidFill>
                  <a:srgbClr val="304581"/>
                </a:solidFill>
                <a:latin typeface="Arial" panose="020B0604020202020204" pitchFamily="34" charset="0"/>
                <a:cs typeface="Arial" panose="020B0604020202020204" pitchFamily="34" charset="0"/>
              </a:rPr>
              <a:t>Intersection treatments considered:</a:t>
            </a:r>
          </a:p>
          <a:p>
            <a:pPr lvl="2"/>
            <a:endParaRPr lang="en-US" b="1" dirty="0">
              <a:solidFill>
                <a:srgbClr val="304581"/>
              </a:solidFill>
              <a:latin typeface="Arial" panose="020B0604020202020204" pitchFamily="34" charset="0"/>
              <a:cs typeface="Arial" panose="020B0604020202020204" pitchFamily="34" charset="0"/>
            </a:endParaRPr>
          </a:p>
          <a:p>
            <a:pPr lvl="2"/>
            <a:r>
              <a:rPr lang="en-US" dirty="0">
                <a:latin typeface="Arial" panose="020B0604020202020204" pitchFamily="34" charset="0"/>
                <a:cs typeface="Arial" panose="020B0604020202020204" pitchFamily="34" charset="0"/>
              </a:rPr>
              <a:t>U.S. 17-92 at Osceola Polk Line Road</a:t>
            </a:r>
          </a:p>
          <a:p>
            <a:pPr marL="1200150" lvl="2" indent="-285750">
              <a:buFont typeface="Arial" panose="020B0604020202020204" pitchFamily="34" charset="0"/>
              <a:buChar char="•"/>
            </a:pPr>
            <a:r>
              <a:rPr lang="en-US" b="1" dirty="0">
                <a:latin typeface="Arial" panose="020B0604020202020204" pitchFamily="34" charset="0"/>
                <a:cs typeface="Arial" panose="020B0604020202020204" pitchFamily="34" charset="0"/>
              </a:rPr>
              <a:t>Signal</a:t>
            </a:r>
          </a:p>
          <a:p>
            <a:pPr marL="1200150" lvl="2" indent="-285750">
              <a:buFont typeface="Arial" panose="020B0604020202020204" pitchFamily="34" charset="0"/>
              <a:buChar char="•"/>
            </a:pPr>
            <a:r>
              <a:rPr lang="en-US" dirty="0">
                <a:latin typeface="Arial" panose="020B0604020202020204" pitchFamily="34" charset="0"/>
                <a:cs typeface="Arial" panose="020B0604020202020204" pitchFamily="34" charset="0"/>
              </a:rPr>
              <a:t>Restricted Crossing U-Turn (RCUT)</a:t>
            </a:r>
          </a:p>
          <a:p>
            <a:pPr marL="1200150" lvl="2"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lvl="2"/>
            <a:r>
              <a:rPr lang="en-US" dirty="0">
                <a:latin typeface="Arial" panose="020B0604020202020204" pitchFamily="34" charset="0"/>
                <a:cs typeface="Arial" panose="020B0604020202020204" pitchFamily="34" charset="0"/>
              </a:rPr>
              <a:t>U.S. 17-92 at Old Tampa Highway</a:t>
            </a:r>
          </a:p>
          <a:p>
            <a:pPr marL="1200150" lvl="2" indent="-285750">
              <a:buFont typeface="Arial" panose="020B0604020202020204" pitchFamily="34" charset="0"/>
              <a:buChar char="•"/>
            </a:pPr>
            <a:r>
              <a:rPr lang="en-US" b="1" dirty="0">
                <a:latin typeface="Arial" panose="020B0604020202020204" pitchFamily="34" charset="0"/>
                <a:cs typeface="Arial" panose="020B0604020202020204" pitchFamily="34" charset="0"/>
              </a:rPr>
              <a:t>Signal</a:t>
            </a:r>
          </a:p>
          <a:p>
            <a:pPr lvl="2"/>
            <a:endParaRPr lang="en-US" dirty="0">
              <a:latin typeface="Arial" panose="020B0604020202020204" pitchFamily="34" charset="0"/>
              <a:cs typeface="Arial" panose="020B0604020202020204" pitchFamily="34" charset="0"/>
            </a:endParaRPr>
          </a:p>
          <a:p>
            <a:pPr lvl="2"/>
            <a:r>
              <a:rPr lang="en-US" dirty="0">
                <a:latin typeface="Arial" panose="020B0604020202020204" pitchFamily="34" charset="0"/>
                <a:cs typeface="Arial" panose="020B0604020202020204" pitchFamily="34" charset="0"/>
              </a:rPr>
              <a:t>U.S. 17-92 at Avenue A</a:t>
            </a:r>
          </a:p>
          <a:p>
            <a:pPr marL="1200150" lvl="2" indent="-285750">
              <a:buFont typeface="Arial" panose="020B0604020202020204" pitchFamily="34" charset="0"/>
              <a:buChar char="•"/>
            </a:pPr>
            <a:r>
              <a:rPr lang="en-US" dirty="0">
                <a:latin typeface="Arial" panose="020B0604020202020204" pitchFamily="34" charset="0"/>
                <a:cs typeface="Arial" panose="020B0604020202020204" pitchFamily="34" charset="0"/>
              </a:rPr>
              <a:t>Signal</a:t>
            </a:r>
          </a:p>
          <a:p>
            <a:pPr marL="1200150" lvl="2" indent="-285750">
              <a:buFont typeface="Arial" panose="020B0604020202020204" pitchFamily="34" charset="0"/>
              <a:buChar char="•"/>
            </a:pPr>
            <a:r>
              <a:rPr lang="en-US" b="1" dirty="0">
                <a:latin typeface="Arial" panose="020B0604020202020204" pitchFamily="34" charset="0"/>
                <a:cs typeface="Arial" panose="020B0604020202020204" pitchFamily="34" charset="0"/>
              </a:rPr>
              <a:t>Roundabout</a:t>
            </a:r>
          </a:p>
          <a:p>
            <a:pPr marL="1200150" lvl="2" indent="-285750">
              <a:buFont typeface="Arial" panose="020B0604020202020204" pitchFamily="34" charset="0"/>
              <a:buChar char="•"/>
            </a:pPr>
            <a:r>
              <a:rPr lang="en-US" dirty="0">
                <a:latin typeface="Arial" panose="020B0604020202020204" pitchFamily="34" charset="0"/>
                <a:cs typeface="Arial" panose="020B0604020202020204" pitchFamily="34" charset="0"/>
              </a:rPr>
              <a:t>RCUT</a:t>
            </a:r>
          </a:p>
          <a:p>
            <a:pPr marL="1200150" lvl="2" indent="-285750">
              <a:buFont typeface="Arial" panose="020B0604020202020204" pitchFamily="34" charset="0"/>
              <a:buChar char="•"/>
            </a:pPr>
            <a:r>
              <a:rPr lang="en-US" dirty="0">
                <a:latin typeface="Arial" panose="020B0604020202020204" pitchFamily="34" charset="0"/>
                <a:cs typeface="Arial" panose="020B0604020202020204" pitchFamily="34" charset="0"/>
              </a:rPr>
              <a:t>Median U-Turn (MUT)</a:t>
            </a:r>
          </a:p>
          <a:p>
            <a:pPr lvl="1"/>
            <a:endParaRPr lang="en-US" b="1" dirty="0">
              <a:solidFill>
                <a:srgbClr val="304581"/>
              </a:solidFill>
              <a:latin typeface="Arial" panose="020B0604020202020204" pitchFamily="34" charset="0"/>
              <a:cs typeface="Arial" panose="020B0604020202020204" pitchFamily="34" charset="0"/>
            </a:endParaRPr>
          </a:p>
          <a:p>
            <a:pPr lvl="1"/>
            <a:endParaRPr lang="en-US" b="1" dirty="0">
              <a:solidFill>
                <a:srgbClr val="304581"/>
              </a:solidFill>
              <a:latin typeface="Arial" panose="020B0604020202020204" pitchFamily="34" charset="0"/>
              <a:cs typeface="Arial" panose="020B0604020202020204" pitchFamily="34" charset="0"/>
            </a:endParaRPr>
          </a:p>
          <a:p>
            <a:pPr lvl="1"/>
            <a:endParaRPr lang="en-US" b="1" dirty="0">
              <a:solidFill>
                <a:srgbClr val="304581"/>
              </a:solidFill>
              <a:latin typeface="Arial" panose="020B0604020202020204" pitchFamily="34" charset="0"/>
              <a:cs typeface="Arial" panose="020B0604020202020204" pitchFamily="34" charset="0"/>
            </a:endParaRPr>
          </a:p>
          <a:p>
            <a:pPr lvl="1"/>
            <a:r>
              <a:rPr lang="en-US" b="1" dirty="0">
                <a:latin typeface="Arial" panose="020B0604020202020204" pitchFamily="34" charset="0"/>
                <a:cs typeface="Arial" panose="020B0604020202020204" pitchFamily="34" charset="0"/>
              </a:rPr>
              <a:t>Bold</a:t>
            </a:r>
            <a:r>
              <a:rPr lang="en-US" dirty="0">
                <a:latin typeface="Arial" panose="020B0604020202020204" pitchFamily="34" charset="0"/>
                <a:cs typeface="Arial" panose="020B0604020202020204" pitchFamily="34" charset="0"/>
              </a:rPr>
              <a:t> = Recommended</a:t>
            </a:r>
          </a:p>
        </p:txBody>
      </p:sp>
      <p:grpSp>
        <p:nvGrpSpPr>
          <p:cNvPr id="3" name="Group 2">
            <a:extLst>
              <a:ext uri="{FF2B5EF4-FFF2-40B4-BE49-F238E27FC236}">
                <a16:creationId xmlns:a16="http://schemas.microsoft.com/office/drawing/2014/main" id="{6D1E0995-D302-2529-08C8-57510404F1EE}"/>
              </a:ext>
            </a:extLst>
          </p:cNvPr>
          <p:cNvGrpSpPr/>
          <p:nvPr/>
        </p:nvGrpSpPr>
        <p:grpSpPr>
          <a:xfrm>
            <a:off x="4890291" y="757384"/>
            <a:ext cx="7148520" cy="4531468"/>
            <a:chOff x="6205491" y="1557147"/>
            <a:chExt cx="5708342" cy="3618535"/>
          </a:xfrm>
        </p:grpSpPr>
        <p:pic>
          <p:nvPicPr>
            <p:cNvPr id="4" name="Picture 3" descr="Map&#10;&#10;Description automatically generated">
              <a:extLst>
                <a:ext uri="{FF2B5EF4-FFF2-40B4-BE49-F238E27FC236}">
                  <a16:creationId xmlns:a16="http://schemas.microsoft.com/office/drawing/2014/main" id="{D61E8C0C-FB9A-E447-7FCB-1B73DEDF213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05491" y="1557147"/>
              <a:ext cx="5708342" cy="3618535"/>
            </a:xfrm>
            <a:prstGeom prst="rect">
              <a:avLst/>
            </a:prstGeom>
            <a:ln>
              <a:noFill/>
            </a:ln>
            <a:effectLst>
              <a:outerShdw blurRad="292100" dist="139700" dir="2700000" algn="tl" rotWithShape="0">
                <a:srgbClr val="333333">
                  <a:alpha val="65000"/>
                </a:srgbClr>
              </a:outerShdw>
            </a:effectLst>
          </p:spPr>
        </p:pic>
        <p:sp>
          <p:nvSpPr>
            <p:cNvPr id="6" name="Oval 5">
              <a:extLst>
                <a:ext uri="{FF2B5EF4-FFF2-40B4-BE49-F238E27FC236}">
                  <a16:creationId xmlns:a16="http://schemas.microsoft.com/office/drawing/2014/main" id="{C8685DD5-3E01-1275-355F-17859383F6AF}"/>
                </a:ext>
              </a:extLst>
            </p:cNvPr>
            <p:cNvSpPr/>
            <p:nvPr/>
          </p:nvSpPr>
          <p:spPr>
            <a:xfrm>
              <a:off x="8355711" y="2682919"/>
              <a:ext cx="346230" cy="343965"/>
            </a:xfrm>
            <a:prstGeom prst="ellipse">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1</a:t>
              </a:r>
            </a:p>
          </p:txBody>
        </p:sp>
        <p:sp>
          <p:nvSpPr>
            <p:cNvPr id="7" name="Oval 6">
              <a:extLst>
                <a:ext uri="{FF2B5EF4-FFF2-40B4-BE49-F238E27FC236}">
                  <a16:creationId xmlns:a16="http://schemas.microsoft.com/office/drawing/2014/main" id="{98B7FBCF-EE7D-11FD-95DB-279B7365DA36}"/>
                </a:ext>
              </a:extLst>
            </p:cNvPr>
            <p:cNvSpPr/>
            <p:nvPr/>
          </p:nvSpPr>
          <p:spPr>
            <a:xfrm>
              <a:off x="9136650" y="2338954"/>
              <a:ext cx="346230" cy="343965"/>
            </a:xfrm>
            <a:prstGeom prst="ellipse">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2</a:t>
              </a:r>
            </a:p>
          </p:txBody>
        </p:sp>
        <p:sp>
          <p:nvSpPr>
            <p:cNvPr id="8" name="Oval 7">
              <a:extLst>
                <a:ext uri="{FF2B5EF4-FFF2-40B4-BE49-F238E27FC236}">
                  <a16:creationId xmlns:a16="http://schemas.microsoft.com/office/drawing/2014/main" id="{5C83ED73-82E7-DB35-5D1C-1A91F69CB22E}"/>
                </a:ext>
              </a:extLst>
            </p:cNvPr>
            <p:cNvSpPr/>
            <p:nvPr/>
          </p:nvSpPr>
          <p:spPr>
            <a:xfrm>
              <a:off x="11073413" y="2793234"/>
              <a:ext cx="346230" cy="343965"/>
            </a:xfrm>
            <a:prstGeom prst="ellipse">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3</a:t>
              </a:r>
            </a:p>
          </p:txBody>
        </p:sp>
      </p:grpSp>
      <p:sp>
        <p:nvSpPr>
          <p:cNvPr id="9" name="Oval 8">
            <a:extLst>
              <a:ext uri="{FF2B5EF4-FFF2-40B4-BE49-F238E27FC236}">
                <a16:creationId xmlns:a16="http://schemas.microsoft.com/office/drawing/2014/main" id="{4DD4B756-B35D-3E0F-3E0A-A83AF58DB7B8}"/>
              </a:ext>
            </a:extLst>
          </p:cNvPr>
          <p:cNvSpPr/>
          <p:nvPr/>
        </p:nvSpPr>
        <p:spPr>
          <a:xfrm>
            <a:off x="152055" y="1500326"/>
            <a:ext cx="346230" cy="343965"/>
          </a:xfrm>
          <a:prstGeom prst="ellipse">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1</a:t>
            </a:r>
          </a:p>
        </p:txBody>
      </p:sp>
      <p:sp>
        <p:nvSpPr>
          <p:cNvPr id="10" name="Oval 9">
            <a:extLst>
              <a:ext uri="{FF2B5EF4-FFF2-40B4-BE49-F238E27FC236}">
                <a16:creationId xmlns:a16="http://schemas.microsoft.com/office/drawing/2014/main" id="{BF80F332-DA18-8D0C-4B5E-78623E6EB27F}"/>
              </a:ext>
            </a:extLst>
          </p:cNvPr>
          <p:cNvSpPr/>
          <p:nvPr/>
        </p:nvSpPr>
        <p:spPr>
          <a:xfrm>
            <a:off x="153190" y="2617469"/>
            <a:ext cx="346230" cy="343965"/>
          </a:xfrm>
          <a:prstGeom prst="ellipse">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2</a:t>
            </a:r>
          </a:p>
        </p:txBody>
      </p:sp>
      <p:sp>
        <p:nvSpPr>
          <p:cNvPr id="11" name="Oval 10">
            <a:extLst>
              <a:ext uri="{FF2B5EF4-FFF2-40B4-BE49-F238E27FC236}">
                <a16:creationId xmlns:a16="http://schemas.microsoft.com/office/drawing/2014/main" id="{19E6AA63-BD86-3CEC-EA7F-746595E96EEC}"/>
              </a:ext>
            </a:extLst>
          </p:cNvPr>
          <p:cNvSpPr/>
          <p:nvPr/>
        </p:nvSpPr>
        <p:spPr>
          <a:xfrm>
            <a:off x="153190" y="3407071"/>
            <a:ext cx="346230" cy="343965"/>
          </a:xfrm>
          <a:prstGeom prst="ellipse">
            <a:avLst/>
          </a:prstGeom>
          <a:solidFill>
            <a:schemeClr val="accent6">
              <a:lumMod val="40000"/>
              <a:lumOff val="6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3</a:t>
            </a:r>
          </a:p>
        </p:txBody>
      </p:sp>
      <p:sp>
        <p:nvSpPr>
          <p:cNvPr id="12" name="TextBox 11">
            <a:extLst>
              <a:ext uri="{FF2B5EF4-FFF2-40B4-BE49-F238E27FC236}">
                <a16:creationId xmlns:a16="http://schemas.microsoft.com/office/drawing/2014/main" id="{6B12D98C-EA77-2BB6-3EFB-EB7A93877DA5}"/>
              </a:ext>
            </a:extLst>
          </p:cNvPr>
          <p:cNvSpPr txBox="1"/>
          <p:nvPr/>
        </p:nvSpPr>
        <p:spPr>
          <a:xfrm>
            <a:off x="6833609" y="5600996"/>
            <a:ext cx="3454707" cy="335100"/>
          </a:xfrm>
          <a:prstGeom prst="rect">
            <a:avLst/>
          </a:prstGeom>
        </p:spPr>
        <p:txBody>
          <a:bodyPr vert="horz" wrap="square" rtlCol="0">
            <a:normAutofit fontScale="92500" lnSpcReduction="10000"/>
          </a:bodyPr>
          <a:lstStyle/>
          <a:p>
            <a:pPr marL="0" indent="0" algn="l">
              <a:lnSpc>
                <a:spcPct val="120000"/>
              </a:lnSpc>
              <a:spcBef>
                <a:spcPts val="480"/>
              </a:spcBef>
              <a:buNone/>
            </a:pPr>
            <a:r>
              <a:rPr lang="en-US" sz="1600" b="1" spc="-100" dirty="0">
                <a:solidFill>
                  <a:srgbClr val="304581"/>
                </a:solidFill>
                <a:latin typeface="Arial" panose="020B0604020202020204" pitchFamily="34" charset="0"/>
                <a:cs typeface="Arial" panose="020B0604020202020204" pitchFamily="34" charset="0"/>
              </a:rPr>
              <a:t>ICE Stage 2 Approved -  January 4, 2022</a:t>
            </a:r>
          </a:p>
        </p:txBody>
      </p:sp>
      <p:sp>
        <p:nvSpPr>
          <p:cNvPr id="13" name="Slide Number Placeholder 12">
            <a:extLst>
              <a:ext uri="{FF2B5EF4-FFF2-40B4-BE49-F238E27FC236}">
                <a16:creationId xmlns:a16="http://schemas.microsoft.com/office/drawing/2014/main" id="{25872DF2-A071-A41C-D126-347A2D2A756D}"/>
              </a:ext>
            </a:extLst>
          </p:cNvPr>
          <p:cNvSpPr>
            <a:spLocks noGrp="1"/>
          </p:cNvSpPr>
          <p:nvPr>
            <p:ph type="sldNum" sz="quarter" idx="12"/>
          </p:nvPr>
        </p:nvSpPr>
        <p:spPr/>
        <p:txBody>
          <a:bodyPr/>
          <a:lstStyle/>
          <a:p>
            <a:fld id="{401CF334-2D5C-4859-84A6-CA7E6E43FAEB}" type="slidenum">
              <a:rPr lang="en-US" smtClean="0">
                <a:solidFill>
                  <a:schemeClr val="bg1"/>
                </a:solidFill>
              </a:rPr>
              <a:t>26</a:t>
            </a:fld>
            <a:endParaRPr lang="en-US" dirty="0">
              <a:solidFill>
                <a:schemeClr val="bg1"/>
              </a:solidFill>
            </a:endParaRPr>
          </a:p>
        </p:txBody>
      </p:sp>
      <p:sp>
        <p:nvSpPr>
          <p:cNvPr id="14" name="Title 2">
            <a:extLst>
              <a:ext uri="{FF2B5EF4-FFF2-40B4-BE49-F238E27FC236}">
                <a16:creationId xmlns:a16="http://schemas.microsoft.com/office/drawing/2014/main" id="{96C6B814-1C97-32EA-F3A2-A5EF263863FA}"/>
              </a:ext>
            </a:extLst>
          </p:cNvPr>
          <p:cNvSpPr txBox="1">
            <a:spLocks/>
          </p:cNvSpPr>
          <p:nvPr/>
        </p:nvSpPr>
        <p:spPr>
          <a:xfrm>
            <a:off x="325170" y="6344332"/>
            <a:ext cx="7897766" cy="527507"/>
          </a:xfrm>
          <a:prstGeom prst="rect">
            <a:avLst/>
          </a:prstGeom>
        </p:spPr>
        <p:txBody>
          <a:bodyPr>
            <a:normAutofit/>
          </a:bodyPr>
          <a:lstStyle>
            <a:lvl1pPr algn="l" rtl="0" eaLnBrk="1" latinLnBrk="0" hangingPunct="1">
              <a:spcBef>
                <a:spcPct val="0"/>
              </a:spcBef>
              <a:buNone/>
              <a:defRPr kumimoji="0" sz="4500" b="1" kern="1200" spc="-100" baseline="0">
                <a:ln>
                  <a:noFill/>
                </a:ln>
                <a:solidFill>
                  <a:srgbClr val="304581"/>
                </a:solidFill>
                <a:effectLst/>
                <a:latin typeface="Arial" panose="020B0604020202020204" pitchFamily="34" charset="0"/>
                <a:ea typeface="+mj-ea"/>
                <a:cs typeface="Arial" panose="020B0604020202020204" pitchFamily="34" charset="0"/>
              </a:defRPr>
            </a:lvl1pPr>
          </a:lstStyle>
          <a:p>
            <a:r>
              <a:rPr lang="en-US" sz="1800" b="0" dirty="0">
                <a:solidFill>
                  <a:schemeClr val="bg1"/>
                </a:solidFill>
              </a:rPr>
              <a:t>FPID No.: 437200-1                                                         U.S. 17-92 PD&amp;E</a:t>
            </a:r>
          </a:p>
        </p:txBody>
      </p:sp>
    </p:spTree>
    <p:extLst>
      <p:ext uri="{BB962C8B-B14F-4D97-AF65-F5344CB8AC3E}">
        <p14:creationId xmlns:p14="http://schemas.microsoft.com/office/powerpoint/2010/main" val="26996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6379A95-AF58-1752-E1C9-70724181287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EB103CC-5F86-7409-0F80-DA1001FC47F1}"/>
              </a:ext>
            </a:extLst>
          </p:cNvPr>
          <p:cNvPicPr>
            <a:picLocks noChangeAspect="1"/>
          </p:cNvPicPr>
          <p:nvPr/>
        </p:nvPicPr>
        <p:blipFill>
          <a:blip r:embed="rId5" cstate="print">
            <a:extLst>
              <a:ext uri="{28A0092B-C50C-407E-A947-70E740481C1C}">
                <a14:useLocalDpi xmlns:a14="http://schemas.microsoft.com/office/drawing/2010/main" val="0"/>
              </a:ext>
            </a:extLst>
          </a:blip>
          <a:srcRect l="562" r="562" b="1670"/>
          <a:stretch/>
        </p:blipFill>
        <p:spPr>
          <a:xfrm>
            <a:off x="1858945" y="1120485"/>
            <a:ext cx="7870741" cy="5218178"/>
          </a:xfrm>
          <a:prstGeom prst="rect">
            <a:avLst/>
          </a:prstGeom>
        </p:spPr>
      </p:pic>
      <p:sp>
        <p:nvSpPr>
          <p:cNvPr id="10" name="Title 9">
            <a:extLst>
              <a:ext uri="{FF2B5EF4-FFF2-40B4-BE49-F238E27FC236}">
                <a16:creationId xmlns:a16="http://schemas.microsoft.com/office/drawing/2014/main" id="{F64B5A7C-AA99-85DB-6B2D-699F96A5ED8E}"/>
              </a:ext>
              <a:ext uri="{C183D7F6-B498-43B3-948B-1728B52AA6E4}">
                <adec:decorative xmlns:adec="http://schemas.microsoft.com/office/drawing/2017/decorative" val="0"/>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endParaRPr kumimoji="0" lang="en-US" sz="4800" b="1" i="0" u="none" strike="noStrike" kern="1200" cap="small" spc="0" normalizeH="0" baseline="0" noProof="0" dirty="0">
              <a:ln>
                <a:noFill/>
              </a:ln>
              <a:solidFill>
                <a:schemeClr val="tx1"/>
              </a:solidFill>
              <a:effectLst/>
              <a:uLnTx/>
              <a:uFillTx/>
              <a:latin typeface="Livvic" pitchFamily="2" charset="0"/>
              <a:ea typeface="+mn-ea"/>
              <a:cs typeface="+mn-cs"/>
            </a:endParaRPr>
          </a:p>
        </p:txBody>
      </p:sp>
      <p:sp>
        <p:nvSpPr>
          <p:cNvPr id="5" name="Rectangle 4">
            <a:extLst>
              <a:ext uri="{FF2B5EF4-FFF2-40B4-BE49-F238E27FC236}">
                <a16:creationId xmlns:a16="http://schemas.microsoft.com/office/drawing/2014/main" id="{E6159DB8-E1C1-1052-A578-2BCEBC2F214F}"/>
              </a:ext>
              <a:ext uri="{C183D7F6-B498-43B3-948B-1728B52AA6E4}">
                <adec:decorative xmlns:adec="http://schemas.microsoft.com/office/drawing/2017/decorative" val="1"/>
              </a:ext>
            </a:extLst>
          </p:cNvPr>
          <p:cNvSpPr/>
          <p:nvPr/>
        </p:nvSpPr>
        <p:spPr>
          <a:xfrm>
            <a:off x="0" y="6355081"/>
            <a:ext cx="12192000" cy="457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3" name="Slide Number Placeholder 2">
            <a:extLst>
              <a:ext uri="{FF2B5EF4-FFF2-40B4-BE49-F238E27FC236}">
                <a16:creationId xmlns:a16="http://schemas.microsoft.com/office/drawing/2014/main" id="{D6416CA8-0C4D-EA23-5538-C53D2FF125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773EB0-A12E-47E2-91D9-1DEF4747B74F}" type="slidenum">
              <a:rPr kumimoji="0" lang="en-US" sz="1200" b="0" i="0" u="none" strike="noStrike" kern="1200" cap="none" spc="0" normalizeH="0" baseline="0" noProof="0" smtClean="0">
                <a:ln>
                  <a:noFill/>
                </a:ln>
                <a:solidFill>
                  <a:prstClr val="black">
                    <a:tint val="75000"/>
                  </a:prst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tint val="75000"/>
                </a:prstClr>
              </a:solidFill>
              <a:effectLst/>
              <a:uLnTx/>
              <a:uFillTx/>
              <a:latin typeface="Franklin Gothic Book" panose="020B0503020102020204"/>
              <a:ea typeface="+mn-ea"/>
              <a:cs typeface="+mn-cs"/>
            </a:endParaRPr>
          </a:p>
        </p:txBody>
      </p:sp>
      <p:sp>
        <p:nvSpPr>
          <p:cNvPr id="16" name="Google Shape;134;p25">
            <a:extLst>
              <a:ext uri="{FF2B5EF4-FFF2-40B4-BE49-F238E27FC236}">
                <a16:creationId xmlns:a16="http://schemas.microsoft.com/office/drawing/2014/main" id="{62B9B402-C6B2-D732-EA6F-3EA3CE903E8C}"/>
              </a:ext>
            </a:extLst>
          </p:cNvPr>
          <p:cNvSpPr/>
          <p:nvPr/>
        </p:nvSpPr>
        <p:spPr>
          <a:xfrm rot="-5400000" flipH="1">
            <a:off x="27350" y="-27300"/>
            <a:ext cx="659700" cy="714300"/>
          </a:xfrm>
          <a:prstGeom prst="rect">
            <a:avLst/>
          </a:prstGeom>
          <a:solidFill>
            <a:srgbClr val="2F97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cxnSp>
        <p:nvCxnSpPr>
          <p:cNvPr id="7" name="Straight Connector 6">
            <a:extLst>
              <a:ext uri="{FF2B5EF4-FFF2-40B4-BE49-F238E27FC236}">
                <a16:creationId xmlns:a16="http://schemas.microsoft.com/office/drawing/2014/main" id="{23D14932-02FD-C8D3-A426-C91D9F71A3FD}"/>
              </a:ext>
            </a:extLst>
          </p:cNvPr>
          <p:cNvCxnSpPr/>
          <p:nvPr/>
        </p:nvCxnSpPr>
        <p:spPr>
          <a:xfrm>
            <a:off x="300197" y="1075198"/>
            <a:ext cx="11562222" cy="0"/>
          </a:xfrm>
          <a:prstGeom prst="line">
            <a:avLst/>
          </a:prstGeom>
          <a:ln w="63500">
            <a:solidFill>
              <a:srgbClr val="2F97C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CEEAD9F-DB8C-B967-E8A7-A1F5C2198B4C}"/>
              </a:ext>
              <a:ext uri="{C183D7F6-B498-43B3-948B-1728B52AA6E4}">
                <adec:decorative xmlns:adec="http://schemas.microsoft.com/office/drawing/2017/decorative" val="1"/>
              </a:ext>
            </a:extLst>
          </p:cNvPr>
          <p:cNvSpPr txBox="1"/>
          <p:nvPr/>
        </p:nvSpPr>
        <p:spPr>
          <a:xfrm>
            <a:off x="300197" y="6400800"/>
            <a:ext cx="3443994" cy="365762"/>
          </a:xfrm>
          <a:prstGeom prst="rect">
            <a:avLst/>
          </a:prstGeom>
          <a:noFill/>
        </p:spPr>
        <p:txBody>
          <a:bodyPr wrap="square" rtlCol="0">
            <a:spAutoFit/>
          </a:bodyPr>
          <a:lstStyle/>
          <a:p>
            <a:r>
              <a:rPr lang="en-US" dirty="0">
                <a:solidFill>
                  <a:srgbClr val="203864"/>
                </a:solidFill>
              </a:rPr>
              <a:t>FPID No. 437200-2</a:t>
            </a:r>
          </a:p>
        </p:txBody>
      </p:sp>
      <p:sp>
        <p:nvSpPr>
          <p:cNvPr id="8" name="Oval 7">
            <a:extLst>
              <a:ext uri="{FF2B5EF4-FFF2-40B4-BE49-F238E27FC236}">
                <a16:creationId xmlns:a16="http://schemas.microsoft.com/office/drawing/2014/main" id="{8D26F4F8-1675-F54C-E66D-727A70521826}"/>
              </a:ext>
            </a:extLst>
          </p:cNvPr>
          <p:cNvSpPr/>
          <p:nvPr/>
        </p:nvSpPr>
        <p:spPr>
          <a:xfrm>
            <a:off x="7063730" y="3692840"/>
            <a:ext cx="1463191" cy="1393536"/>
          </a:xfrm>
          <a:prstGeom prst="ellipse">
            <a:avLst/>
          </a:prstGeom>
          <a:solidFill>
            <a:srgbClr val="FFFFFF">
              <a:alpha val="14902"/>
            </a:srgbClr>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Google Shape;135;p25">
            <a:extLst>
              <a:ext uri="{FF2B5EF4-FFF2-40B4-BE49-F238E27FC236}">
                <a16:creationId xmlns:a16="http://schemas.microsoft.com/office/drawing/2014/main" id="{8AC19FCF-BDBD-B271-5A18-BDD12879A791}"/>
              </a:ext>
            </a:extLst>
          </p:cNvPr>
          <p:cNvSpPr/>
          <p:nvPr/>
        </p:nvSpPr>
        <p:spPr>
          <a:xfrm rot="-5400000" flipH="1">
            <a:off x="10506525" y="4669818"/>
            <a:ext cx="891300" cy="2397151"/>
          </a:xfrm>
          <a:prstGeom prst="rect">
            <a:avLst/>
          </a:prstGeom>
          <a:solidFill>
            <a:srgbClr val="1850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pic>
        <p:nvPicPr>
          <p:cNvPr id="15" name="Picture 14">
            <a:extLst>
              <a:ext uri="{FF2B5EF4-FFF2-40B4-BE49-F238E27FC236}">
                <a16:creationId xmlns:a16="http://schemas.microsoft.com/office/drawing/2014/main" id="{12E4F0CE-2BFA-FBBB-87C2-28C1D2F30F0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245817" y="5501601"/>
            <a:ext cx="1412716" cy="706358"/>
          </a:xfrm>
          <a:prstGeom prst="rect">
            <a:avLst/>
          </a:prstGeom>
        </p:spPr>
      </p:pic>
      <p:sp>
        <p:nvSpPr>
          <p:cNvPr id="28" name="Speech Bubble: Rectangle with Corners Rounded 27">
            <a:extLst>
              <a:ext uri="{FF2B5EF4-FFF2-40B4-BE49-F238E27FC236}">
                <a16:creationId xmlns:a16="http://schemas.microsoft.com/office/drawing/2014/main" id="{07B101E4-DDED-60A3-3CB4-EA0FC7B66362}"/>
              </a:ext>
            </a:extLst>
          </p:cNvPr>
          <p:cNvSpPr/>
          <p:nvPr/>
        </p:nvSpPr>
        <p:spPr>
          <a:xfrm>
            <a:off x="7674978" y="2201570"/>
            <a:ext cx="1463192" cy="904281"/>
          </a:xfrm>
          <a:prstGeom prst="wedgeRoundRectCallout">
            <a:avLst>
              <a:gd name="adj1" fmla="val -39367"/>
              <a:gd name="adj2" fmla="val 114705"/>
              <a:gd name="adj3" fmla="val 16667"/>
            </a:avLst>
          </a:prstGeom>
          <a:solidFill>
            <a:schemeClr val="bg1"/>
          </a:solidFill>
          <a:ln w="28575">
            <a:solidFill>
              <a:schemeClr val="accent4"/>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ysClr val="windowText" lastClr="000000"/>
                </a:solidFill>
              </a:rPr>
              <a:t>Existing Intersection Location</a:t>
            </a:r>
          </a:p>
        </p:txBody>
      </p:sp>
      <p:sp>
        <p:nvSpPr>
          <p:cNvPr id="4" name="Rectangle 3">
            <a:extLst>
              <a:ext uri="{FF2B5EF4-FFF2-40B4-BE49-F238E27FC236}">
                <a16:creationId xmlns:a16="http://schemas.microsoft.com/office/drawing/2014/main" id="{467F8029-B802-6577-D443-32BF53364A46}"/>
              </a:ext>
            </a:extLst>
          </p:cNvPr>
          <p:cNvSpPr/>
          <p:nvPr/>
        </p:nvSpPr>
        <p:spPr>
          <a:xfrm>
            <a:off x="5854149" y="1961448"/>
            <a:ext cx="633628" cy="240122"/>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532</a:t>
            </a:r>
          </a:p>
        </p:txBody>
      </p:sp>
      <p:cxnSp>
        <p:nvCxnSpPr>
          <p:cNvPr id="11" name="Straight Connector 10">
            <a:extLst>
              <a:ext uri="{FF2B5EF4-FFF2-40B4-BE49-F238E27FC236}">
                <a16:creationId xmlns:a16="http://schemas.microsoft.com/office/drawing/2014/main" id="{7B3CEEAD-EAE3-4CA1-9806-4C60EC173A75}"/>
              </a:ext>
            </a:extLst>
          </p:cNvPr>
          <p:cNvCxnSpPr>
            <a:cxnSpLocks/>
          </p:cNvCxnSpPr>
          <p:nvPr/>
        </p:nvCxnSpPr>
        <p:spPr>
          <a:xfrm>
            <a:off x="6669469" y="4780512"/>
            <a:ext cx="9430" cy="454719"/>
          </a:xfrm>
          <a:prstGeom prst="line">
            <a:avLst/>
          </a:prstGeom>
          <a:ln w="38100">
            <a:solidFill>
              <a:schemeClr val="tx1"/>
            </a:solidFill>
            <a:prstDash val="sysDot"/>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E7148844-640B-0F1A-226D-6D754948E906}"/>
              </a:ext>
            </a:extLst>
          </p:cNvPr>
          <p:cNvCxnSpPr>
            <a:cxnSpLocks/>
          </p:cNvCxnSpPr>
          <p:nvPr/>
        </p:nvCxnSpPr>
        <p:spPr>
          <a:xfrm>
            <a:off x="6678899" y="5147801"/>
            <a:ext cx="1138616"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A9BAE600-512A-4D93-FA8E-44DA2BB71611}"/>
              </a:ext>
            </a:extLst>
          </p:cNvPr>
          <p:cNvCxnSpPr>
            <a:cxnSpLocks/>
          </p:cNvCxnSpPr>
          <p:nvPr/>
        </p:nvCxnSpPr>
        <p:spPr>
          <a:xfrm>
            <a:off x="7817515" y="4325794"/>
            <a:ext cx="57" cy="909437"/>
          </a:xfrm>
          <a:prstGeom prst="line">
            <a:avLst/>
          </a:prstGeom>
          <a:ln w="38100">
            <a:solidFill>
              <a:schemeClr val="tx1"/>
            </a:solidFill>
            <a:prstDash val="sysDot"/>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E6248D7A-45C2-351D-FDC9-375675589EC4}"/>
              </a:ext>
            </a:extLst>
          </p:cNvPr>
          <p:cNvSpPr txBox="1"/>
          <p:nvPr/>
        </p:nvSpPr>
        <p:spPr>
          <a:xfrm>
            <a:off x="7014957" y="5098016"/>
            <a:ext cx="660021" cy="377155"/>
          </a:xfrm>
          <a:prstGeom prst="rect">
            <a:avLst/>
          </a:prstGeom>
          <a:noFill/>
        </p:spPr>
        <p:txBody>
          <a:bodyPr wrap="square" rtlCol="0">
            <a:spAutoFit/>
          </a:bodyPr>
          <a:lstStyle/>
          <a:p>
            <a:r>
              <a:rPr lang="en-US" b="1" dirty="0"/>
              <a:t>300’</a:t>
            </a:r>
          </a:p>
        </p:txBody>
      </p:sp>
      <p:pic>
        <p:nvPicPr>
          <p:cNvPr id="9" name="Slide 23 Update - CR 532 Osceola Polk Line Road">
            <a:hlinkClick r:id="" action="ppaction://media"/>
            <a:extLst>
              <a:ext uri="{FF2B5EF4-FFF2-40B4-BE49-F238E27FC236}">
                <a16:creationId xmlns:a16="http://schemas.microsoft.com/office/drawing/2014/main" id="{CCAE9E57-EE8E-1A5E-BF41-95B0A872343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658073" y="416017"/>
            <a:ext cx="487362" cy="487363"/>
          </a:xfrm>
          <a:prstGeom prst="rect">
            <a:avLst/>
          </a:prstGeom>
        </p:spPr>
      </p:pic>
    </p:spTree>
    <p:extLst>
      <p:ext uri="{BB962C8B-B14F-4D97-AF65-F5344CB8AC3E}">
        <p14:creationId xmlns:p14="http://schemas.microsoft.com/office/powerpoint/2010/main" val="2893783623"/>
      </p:ext>
    </p:extLst>
  </p:cSld>
  <p:clrMapOvr>
    <a:masterClrMapping/>
  </p:clrMapOvr>
  <mc:AlternateContent xmlns:mc="http://schemas.openxmlformats.org/markup-compatibility/2006" xmlns:p14="http://schemas.microsoft.com/office/powerpoint/2010/main">
    <mc:Choice Requires="p14">
      <p:transition spd="slow" p14:dur="2000" advClick="0" advTm="44200"/>
    </mc:Choice>
    <mc:Fallback xmlns="">
      <p:transition spd="slow" advClick="0" advTm="44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19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DA7F769-9AD6-89E5-AA85-09179B3F2548}"/>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BBBC1B8F-59EE-D0CB-16EF-33B78ED6615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2203812" y="1158381"/>
            <a:ext cx="7506341" cy="5196697"/>
          </a:xfrm>
          <a:prstGeom prst="rect">
            <a:avLst/>
          </a:prstGeom>
        </p:spPr>
      </p:pic>
      <p:sp>
        <p:nvSpPr>
          <p:cNvPr id="10" name="Title 9">
            <a:extLst>
              <a:ext uri="{FF2B5EF4-FFF2-40B4-BE49-F238E27FC236}">
                <a16:creationId xmlns:a16="http://schemas.microsoft.com/office/drawing/2014/main" id="{0E67927F-AAA1-53F0-9E43-38C85B963055}"/>
              </a:ext>
              <a:ext uri="{C183D7F6-B498-43B3-948B-1728B52AA6E4}">
                <adec:decorative xmlns:adec="http://schemas.microsoft.com/office/drawing/2017/decorative" val="0"/>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endParaRPr kumimoji="0" lang="en-US" sz="4800" b="1" i="0" u="none" strike="noStrike" kern="1200" cap="small" spc="0" normalizeH="0" baseline="0" noProof="0" dirty="0">
              <a:ln>
                <a:noFill/>
              </a:ln>
              <a:solidFill>
                <a:schemeClr val="tx1"/>
              </a:solidFill>
              <a:effectLst/>
              <a:uLnTx/>
              <a:uFillTx/>
              <a:latin typeface="Livvic" pitchFamily="2" charset="0"/>
              <a:ea typeface="+mn-ea"/>
              <a:cs typeface="+mn-cs"/>
            </a:endParaRPr>
          </a:p>
        </p:txBody>
      </p:sp>
      <p:sp>
        <p:nvSpPr>
          <p:cNvPr id="3" name="Slide Number Placeholder 2">
            <a:extLst>
              <a:ext uri="{FF2B5EF4-FFF2-40B4-BE49-F238E27FC236}">
                <a16:creationId xmlns:a16="http://schemas.microsoft.com/office/drawing/2014/main" id="{55CFC7F6-8328-56A1-5DF6-D9B544075E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773EB0-A12E-47E2-91D9-1DEF4747B74F}" type="slidenum">
              <a:rPr kumimoji="0" lang="en-US" sz="1200" b="0" i="0" u="none" strike="noStrike" kern="1200" cap="none" spc="0" normalizeH="0" baseline="0" noProof="0" smtClean="0">
                <a:ln>
                  <a:noFill/>
                </a:ln>
                <a:solidFill>
                  <a:prstClr val="black">
                    <a:tint val="75000"/>
                  </a:prst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tint val="75000"/>
                </a:prstClr>
              </a:solidFill>
              <a:effectLst/>
              <a:uLnTx/>
              <a:uFillTx/>
              <a:latin typeface="Franklin Gothic Book" panose="020B0503020102020204"/>
              <a:ea typeface="+mn-ea"/>
              <a:cs typeface="+mn-cs"/>
            </a:endParaRPr>
          </a:p>
        </p:txBody>
      </p:sp>
      <p:sp>
        <p:nvSpPr>
          <p:cNvPr id="16" name="Google Shape;134;p25">
            <a:extLst>
              <a:ext uri="{FF2B5EF4-FFF2-40B4-BE49-F238E27FC236}">
                <a16:creationId xmlns:a16="http://schemas.microsoft.com/office/drawing/2014/main" id="{8017DB81-5337-6E51-676C-7B53B9821D4D}"/>
              </a:ext>
            </a:extLst>
          </p:cNvPr>
          <p:cNvSpPr/>
          <p:nvPr/>
        </p:nvSpPr>
        <p:spPr>
          <a:xfrm rot="-5400000" flipH="1">
            <a:off x="27350" y="-27300"/>
            <a:ext cx="659700" cy="714300"/>
          </a:xfrm>
          <a:prstGeom prst="rect">
            <a:avLst/>
          </a:prstGeom>
          <a:solidFill>
            <a:srgbClr val="2F97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cxnSp>
        <p:nvCxnSpPr>
          <p:cNvPr id="7" name="Straight Connector 6">
            <a:extLst>
              <a:ext uri="{FF2B5EF4-FFF2-40B4-BE49-F238E27FC236}">
                <a16:creationId xmlns:a16="http://schemas.microsoft.com/office/drawing/2014/main" id="{042EF23B-E216-C4E0-4704-FBE3E64B3613}"/>
              </a:ext>
            </a:extLst>
          </p:cNvPr>
          <p:cNvCxnSpPr/>
          <p:nvPr/>
        </p:nvCxnSpPr>
        <p:spPr>
          <a:xfrm>
            <a:off x="300197" y="1075198"/>
            <a:ext cx="11562222" cy="0"/>
          </a:xfrm>
          <a:prstGeom prst="line">
            <a:avLst/>
          </a:prstGeom>
          <a:ln w="63500">
            <a:solidFill>
              <a:srgbClr val="2F97C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0E162B7-2AF7-F75A-18DC-4838214E2717}"/>
              </a:ext>
              <a:ext uri="{C183D7F6-B498-43B3-948B-1728B52AA6E4}">
                <adec:decorative xmlns:adec="http://schemas.microsoft.com/office/drawing/2017/decorative" val="1"/>
              </a:ext>
            </a:extLst>
          </p:cNvPr>
          <p:cNvSpPr txBox="1"/>
          <p:nvPr/>
        </p:nvSpPr>
        <p:spPr>
          <a:xfrm>
            <a:off x="300197" y="6400800"/>
            <a:ext cx="3443994" cy="365762"/>
          </a:xfrm>
          <a:prstGeom prst="rect">
            <a:avLst/>
          </a:prstGeom>
          <a:noFill/>
        </p:spPr>
        <p:txBody>
          <a:bodyPr wrap="square" rtlCol="0">
            <a:spAutoFit/>
          </a:bodyPr>
          <a:lstStyle/>
          <a:p>
            <a:r>
              <a:rPr lang="en-US" dirty="0">
                <a:solidFill>
                  <a:srgbClr val="203864"/>
                </a:solidFill>
              </a:rPr>
              <a:t>FPID No. 437200-2</a:t>
            </a:r>
          </a:p>
        </p:txBody>
      </p:sp>
      <p:sp>
        <p:nvSpPr>
          <p:cNvPr id="24" name="Google Shape;135;p25">
            <a:extLst>
              <a:ext uri="{FF2B5EF4-FFF2-40B4-BE49-F238E27FC236}">
                <a16:creationId xmlns:a16="http://schemas.microsoft.com/office/drawing/2014/main" id="{9FE1302A-EE09-C198-FE4E-5EFB1935BCEE}"/>
              </a:ext>
            </a:extLst>
          </p:cNvPr>
          <p:cNvSpPr/>
          <p:nvPr/>
        </p:nvSpPr>
        <p:spPr>
          <a:xfrm rot="-5400000" flipH="1">
            <a:off x="10506525" y="4669818"/>
            <a:ext cx="891300" cy="2397151"/>
          </a:xfrm>
          <a:prstGeom prst="rect">
            <a:avLst/>
          </a:prstGeom>
          <a:solidFill>
            <a:srgbClr val="1850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pic>
        <p:nvPicPr>
          <p:cNvPr id="25" name="Picture 24">
            <a:extLst>
              <a:ext uri="{FF2B5EF4-FFF2-40B4-BE49-F238E27FC236}">
                <a16:creationId xmlns:a16="http://schemas.microsoft.com/office/drawing/2014/main" id="{51088539-4C69-FDDA-73AC-285D65BA8A3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245817" y="5501601"/>
            <a:ext cx="1412716" cy="706358"/>
          </a:xfrm>
          <a:prstGeom prst="rect">
            <a:avLst/>
          </a:prstGeom>
        </p:spPr>
      </p:pic>
      <p:sp>
        <p:nvSpPr>
          <p:cNvPr id="8" name="Speech Bubble: Rectangle with Corners Rounded 7">
            <a:extLst>
              <a:ext uri="{FF2B5EF4-FFF2-40B4-BE49-F238E27FC236}">
                <a16:creationId xmlns:a16="http://schemas.microsoft.com/office/drawing/2014/main" id="{104DDC45-91D1-4964-30C7-91D38840E4F5}"/>
              </a:ext>
            </a:extLst>
          </p:cNvPr>
          <p:cNvSpPr/>
          <p:nvPr/>
        </p:nvSpPr>
        <p:spPr>
          <a:xfrm>
            <a:off x="2796363" y="1649286"/>
            <a:ext cx="1491203" cy="885525"/>
          </a:xfrm>
          <a:prstGeom prst="wedgeRoundRectCallout">
            <a:avLst>
              <a:gd name="adj1" fmla="val 42427"/>
              <a:gd name="adj2" fmla="val 107501"/>
              <a:gd name="adj3" fmla="val 16667"/>
            </a:avLst>
          </a:prstGeom>
          <a:solidFill>
            <a:schemeClr val="bg1"/>
          </a:solidFill>
          <a:ln w="28575">
            <a:solidFill>
              <a:schemeClr val="accent4"/>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ysClr val="windowText" lastClr="000000"/>
                </a:solidFill>
              </a:rPr>
              <a:t>Existing Intersection Location</a:t>
            </a:r>
          </a:p>
        </p:txBody>
      </p:sp>
      <p:sp>
        <p:nvSpPr>
          <p:cNvPr id="9" name="Oval 8">
            <a:extLst>
              <a:ext uri="{FF2B5EF4-FFF2-40B4-BE49-F238E27FC236}">
                <a16:creationId xmlns:a16="http://schemas.microsoft.com/office/drawing/2014/main" id="{13AC6249-954F-0788-377D-A36A2092307E}"/>
              </a:ext>
            </a:extLst>
          </p:cNvPr>
          <p:cNvSpPr/>
          <p:nvPr/>
        </p:nvSpPr>
        <p:spPr>
          <a:xfrm>
            <a:off x="4028685" y="2922896"/>
            <a:ext cx="1022679" cy="973995"/>
          </a:xfrm>
          <a:prstGeom prst="ellipse">
            <a:avLst/>
          </a:prstGeom>
          <a:solidFill>
            <a:srgbClr val="FFFFFF">
              <a:alpha val="14902"/>
            </a:srgbClr>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9989B059-5479-BCA3-8650-422B4DB8EC28}"/>
              </a:ext>
              <a:ext uri="{C183D7F6-B498-43B3-948B-1728B52AA6E4}">
                <adec:decorative xmlns:adec="http://schemas.microsoft.com/office/drawing/2017/decorative" val="1"/>
              </a:ext>
            </a:extLst>
          </p:cNvPr>
          <p:cNvSpPr/>
          <p:nvPr/>
        </p:nvSpPr>
        <p:spPr>
          <a:xfrm>
            <a:off x="0" y="6355081"/>
            <a:ext cx="12192000" cy="457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3020102020204"/>
              <a:ea typeface="+mn-ea"/>
              <a:cs typeface="+mn-cs"/>
            </a:endParaRPr>
          </a:p>
        </p:txBody>
      </p:sp>
      <p:cxnSp>
        <p:nvCxnSpPr>
          <p:cNvPr id="2" name="Straight Connector 1">
            <a:extLst>
              <a:ext uri="{FF2B5EF4-FFF2-40B4-BE49-F238E27FC236}">
                <a16:creationId xmlns:a16="http://schemas.microsoft.com/office/drawing/2014/main" id="{57C92BCD-DEF5-2AD4-81DB-3C1DBFD2EF06}"/>
              </a:ext>
            </a:extLst>
          </p:cNvPr>
          <p:cNvCxnSpPr>
            <a:cxnSpLocks/>
          </p:cNvCxnSpPr>
          <p:nvPr/>
        </p:nvCxnSpPr>
        <p:spPr>
          <a:xfrm>
            <a:off x="4476359" y="4163292"/>
            <a:ext cx="9430" cy="454719"/>
          </a:xfrm>
          <a:prstGeom prst="line">
            <a:avLst/>
          </a:prstGeom>
          <a:ln w="38100">
            <a:solidFill>
              <a:schemeClr val="tx1"/>
            </a:solidFill>
            <a:prstDash val="sysDot"/>
          </a:ln>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20269A18-A86D-0BD2-1631-65748EBD11E7}"/>
              </a:ext>
            </a:extLst>
          </p:cNvPr>
          <p:cNvCxnSpPr>
            <a:cxnSpLocks/>
          </p:cNvCxnSpPr>
          <p:nvPr/>
        </p:nvCxnSpPr>
        <p:spPr>
          <a:xfrm>
            <a:off x="4476359" y="4415574"/>
            <a:ext cx="2281976"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7932BFCD-5B7A-796B-C3DD-A90A18277693}"/>
              </a:ext>
            </a:extLst>
          </p:cNvPr>
          <p:cNvCxnSpPr>
            <a:cxnSpLocks/>
          </p:cNvCxnSpPr>
          <p:nvPr/>
        </p:nvCxnSpPr>
        <p:spPr>
          <a:xfrm>
            <a:off x="6758335" y="4098434"/>
            <a:ext cx="0" cy="519577"/>
          </a:xfrm>
          <a:prstGeom prst="line">
            <a:avLst/>
          </a:prstGeom>
          <a:ln w="38100">
            <a:solidFill>
              <a:schemeClr val="tx1"/>
            </a:solidFill>
            <a:prstDash val="sysDot"/>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673C7ACE-5BA3-5E81-9A94-7521823E832E}"/>
              </a:ext>
            </a:extLst>
          </p:cNvPr>
          <p:cNvSpPr txBox="1"/>
          <p:nvPr/>
        </p:nvSpPr>
        <p:spPr>
          <a:xfrm>
            <a:off x="5287336" y="4358222"/>
            <a:ext cx="660021" cy="377155"/>
          </a:xfrm>
          <a:prstGeom prst="rect">
            <a:avLst/>
          </a:prstGeom>
          <a:noFill/>
        </p:spPr>
        <p:txBody>
          <a:bodyPr wrap="square" rtlCol="0">
            <a:spAutoFit/>
          </a:bodyPr>
          <a:lstStyle/>
          <a:p>
            <a:r>
              <a:rPr lang="en-US" b="1" dirty="0"/>
              <a:t>375’</a:t>
            </a:r>
          </a:p>
        </p:txBody>
      </p:sp>
      <p:pic>
        <p:nvPicPr>
          <p:cNvPr id="14" name="Slide 24 – Old Tampa Highway">
            <a:hlinkClick r:id="" action="ppaction://media"/>
            <a:extLst>
              <a:ext uri="{FF2B5EF4-FFF2-40B4-BE49-F238E27FC236}">
                <a16:creationId xmlns:a16="http://schemas.microsoft.com/office/drawing/2014/main" id="{9335B378-D63C-1F56-64A0-C9F68D70C3D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293600" y="2719696"/>
            <a:ext cx="406400" cy="406400"/>
          </a:xfrm>
          <a:prstGeom prst="rect">
            <a:avLst/>
          </a:prstGeom>
        </p:spPr>
      </p:pic>
    </p:spTree>
    <p:extLst>
      <p:ext uri="{BB962C8B-B14F-4D97-AF65-F5344CB8AC3E}">
        <p14:creationId xmlns:p14="http://schemas.microsoft.com/office/powerpoint/2010/main" val="1497572795"/>
      </p:ext>
    </p:extLst>
  </p:cSld>
  <p:clrMapOvr>
    <a:masterClrMapping/>
  </p:clrMapOvr>
  <mc:AlternateContent xmlns:mc="http://schemas.openxmlformats.org/markup-compatibility/2006" xmlns:p14="http://schemas.microsoft.com/office/powerpoint/2010/main">
    <mc:Choice Requires="p14">
      <p:transition spd="slow" p14:dur="2000" advClick="0" advTm="42010"/>
    </mc:Choice>
    <mc:Fallback xmlns="">
      <p:transition spd="slow" advClick="0" advTm="42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004"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BB7D18A-E1D5-E72A-15C8-B26406676BD4}"/>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4806E328-B0AF-B02B-86F4-133BC8E1AE6F}"/>
              </a:ext>
              <a:ext uri="{C183D7F6-B498-43B3-948B-1728B52AA6E4}">
                <adec:decorative xmlns:adec="http://schemas.microsoft.com/office/drawing/2017/decorative" val="0"/>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endParaRPr kumimoji="0" lang="en-US" sz="4800" b="1" i="0" u="none" strike="noStrike" kern="1200" cap="small" spc="0" normalizeH="0" baseline="0" noProof="0" dirty="0">
              <a:ln>
                <a:noFill/>
              </a:ln>
              <a:solidFill>
                <a:schemeClr val="tx1"/>
              </a:solidFill>
              <a:effectLst/>
              <a:uLnTx/>
              <a:uFillTx/>
              <a:latin typeface="Livvic" pitchFamily="2" charset="0"/>
              <a:ea typeface="+mn-ea"/>
              <a:cs typeface="+mn-cs"/>
            </a:endParaRPr>
          </a:p>
        </p:txBody>
      </p:sp>
      <p:sp>
        <p:nvSpPr>
          <p:cNvPr id="5" name="Rectangle 4">
            <a:extLst>
              <a:ext uri="{FF2B5EF4-FFF2-40B4-BE49-F238E27FC236}">
                <a16:creationId xmlns:a16="http://schemas.microsoft.com/office/drawing/2014/main" id="{213401B2-F99D-356F-47BF-44FB783CE408}"/>
              </a:ext>
              <a:ext uri="{C183D7F6-B498-43B3-948B-1728B52AA6E4}">
                <adec:decorative xmlns:adec="http://schemas.microsoft.com/office/drawing/2017/decorative" val="1"/>
              </a:ext>
            </a:extLst>
          </p:cNvPr>
          <p:cNvSpPr/>
          <p:nvPr/>
        </p:nvSpPr>
        <p:spPr>
          <a:xfrm>
            <a:off x="0" y="6355081"/>
            <a:ext cx="12192000" cy="457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3" name="Slide Number Placeholder 2">
            <a:extLst>
              <a:ext uri="{FF2B5EF4-FFF2-40B4-BE49-F238E27FC236}">
                <a16:creationId xmlns:a16="http://schemas.microsoft.com/office/drawing/2014/main" id="{80D4A69D-CC13-657C-F870-EF51DCE29E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773EB0-A12E-47E2-91D9-1DEF4747B74F}" type="slidenum">
              <a:rPr kumimoji="0" lang="en-US" sz="1200" b="0" i="0" u="none" strike="noStrike" kern="1200" cap="none" spc="0" normalizeH="0" baseline="0" noProof="0" smtClean="0">
                <a:ln>
                  <a:noFill/>
                </a:ln>
                <a:solidFill>
                  <a:prstClr val="black">
                    <a:tint val="75000"/>
                  </a:prst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Franklin Gothic Book" panose="020B0503020102020204"/>
              <a:ea typeface="+mn-ea"/>
              <a:cs typeface="+mn-cs"/>
            </a:endParaRPr>
          </a:p>
        </p:txBody>
      </p:sp>
      <p:sp>
        <p:nvSpPr>
          <p:cNvPr id="16" name="Google Shape;134;p25">
            <a:extLst>
              <a:ext uri="{FF2B5EF4-FFF2-40B4-BE49-F238E27FC236}">
                <a16:creationId xmlns:a16="http://schemas.microsoft.com/office/drawing/2014/main" id="{358705C7-0CD2-97F4-1780-C4648947DC71}"/>
              </a:ext>
            </a:extLst>
          </p:cNvPr>
          <p:cNvSpPr/>
          <p:nvPr/>
        </p:nvSpPr>
        <p:spPr>
          <a:xfrm rot="-5400000" flipH="1">
            <a:off x="27350" y="-27300"/>
            <a:ext cx="659700" cy="714300"/>
          </a:xfrm>
          <a:prstGeom prst="rect">
            <a:avLst/>
          </a:prstGeom>
          <a:solidFill>
            <a:srgbClr val="2F97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cxnSp>
        <p:nvCxnSpPr>
          <p:cNvPr id="7" name="Straight Connector 6">
            <a:extLst>
              <a:ext uri="{FF2B5EF4-FFF2-40B4-BE49-F238E27FC236}">
                <a16:creationId xmlns:a16="http://schemas.microsoft.com/office/drawing/2014/main" id="{CB7CA3BB-7313-1F04-D646-54654C030EE6}"/>
              </a:ext>
            </a:extLst>
          </p:cNvPr>
          <p:cNvCxnSpPr/>
          <p:nvPr/>
        </p:nvCxnSpPr>
        <p:spPr>
          <a:xfrm>
            <a:off x="300197" y="1075198"/>
            <a:ext cx="11562222" cy="0"/>
          </a:xfrm>
          <a:prstGeom prst="line">
            <a:avLst/>
          </a:prstGeom>
          <a:ln w="63500">
            <a:solidFill>
              <a:srgbClr val="2F97C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9C97182-FD99-CD67-5C0D-1957841DDD89}"/>
              </a:ext>
              <a:ext uri="{C183D7F6-B498-43B3-948B-1728B52AA6E4}">
                <adec:decorative xmlns:adec="http://schemas.microsoft.com/office/drawing/2017/decorative" val="1"/>
              </a:ext>
            </a:extLst>
          </p:cNvPr>
          <p:cNvSpPr txBox="1"/>
          <p:nvPr/>
        </p:nvSpPr>
        <p:spPr>
          <a:xfrm>
            <a:off x="300197" y="6400800"/>
            <a:ext cx="3443994" cy="365762"/>
          </a:xfrm>
          <a:prstGeom prst="rect">
            <a:avLst/>
          </a:prstGeom>
          <a:noFill/>
        </p:spPr>
        <p:txBody>
          <a:bodyPr wrap="square" rtlCol="0">
            <a:spAutoFit/>
          </a:bodyPr>
          <a:lstStyle/>
          <a:p>
            <a:r>
              <a:rPr lang="en-US" dirty="0">
                <a:solidFill>
                  <a:srgbClr val="203864"/>
                </a:solidFill>
              </a:rPr>
              <a:t>FPID No. 437200-2</a:t>
            </a:r>
          </a:p>
        </p:txBody>
      </p:sp>
      <p:pic>
        <p:nvPicPr>
          <p:cNvPr id="4" name="Picture 3">
            <a:extLst>
              <a:ext uri="{FF2B5EF4-FFF2-40B4-BE49-F238E27FC236}">
                <a16:creationId xmlns:a16="http://schemas.microsoft.com/office/drawing/2014/main" id="{F1CB3641-E378-983A-10F8-5D9F6D0FDF5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52056" y="1165618"/>
            <a:ext cx="8866081" cy="5171881"/>
          </a:xfrm>
          <a:prstGeom prst="rect">
            <a:avLst/>
          </a:prstGeom>
        </p:spPr>
      </p:pic>
      <p:sp>
        <p:nvSpPr>
          <p:cNvPr id="20" name="Google Shape;135;p25">
            <a:extLst>
              <a:ext uri="{FF2B5EF4-FFF2-40B4-BE49-F238E27FC236}">
                <a16:creationId xmlns:a16="http://schemas.microsoft.com/office/drawing/2014/main" id="{35B6E8A9-5805-4934-99CE-48FADFDFF31A}"/>
              </a:ext>
            </a:extLst>
          </p:cNvPr>
          <p:cNvSpPr/>
          <p:nvPr/>
        </p:nvSpPr>
        <p:spPr>
          <a:xfrm rot="-5400000" flipH="1">
            <a:off x="10506525" y="4669818"/>
            <a:ext cx="891300" cy="2397151"/>
          </a:xfrm>
          <a:prstGeom prst="rect">
            <a:avLst/>
          </a:prstGeom>
          <a:solidFill>
            <a:srgbClr val="1850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pic>
        <p:nvPicPr>
          <p:cNvPr id="21" name="Picture 20">
            <a:extLst>
              <a:ext uri="{FF2B5EF4-FFF2-40B4-BE49-F238E27FC236}">
                <a16:creationId xmlns:a16="http://schemas.microsoft.com/office/drawing/2014/main" id="{BA4950A6-3239-4A13-4DC0-0BA5C2F55AE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245817" y="5501601"/>
            <a:ext cx="1412716" cy="706358"/>
          </a:xfrm>
          <a:prstGeom prst="rect">
            <a:avLst/>
          </a:prstGeom>
        </p:spPr>
      </p:pic>
      <p:pic>
        <p:nvPicPr>
          <p:cNvPr id="9" name="Slide 25 - Avenue A">
            <a:hlinkClick r:id="" action="ppaction://media"/>
            <a:extLst>
              <a:ext uri="{FF2B5EF4-FFF2-40B4-BE49-F238E27FC236}">
                <a16:creationId xmlns:a16="http://schemas.microsoft.com/office/drawing/2014/main" id="{01990145-0D83-B141-4768-D7C45165245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389134" y="3345158"/>
            <a:ext cx="406400" cy="406400"/>
          </a:xfrm>
          <a:prstGeom prst="rect">
            <a:avLst/>
          </a:prstGeom>
        </p:spPr>
      </p:pic>
    </p:spTree>
    <p:extLst>
      <p:ext uri="{BB962C8B-B14F-4D97-AF65-F5344CB8AC3E}">
        <p14:creationId xmlns:p14="http://schemas.microsoft.com/office/powerpoint/2010/main" val="2103467127"/>
      </p:ext>
    </p:extLst>
  </p:cSld>
  <p:clrMapOvr>
    <a:masterClrMapping/>
  </p:clrMapOvr>
  <mc:AlternateContent xmlns:mc="http://schemas.openxmlformats.org/markup-compatibility/2006" xmlns:p14="http://schemas.microsoft.com/office/powerpoint/2010/main">
    <mc:Choice Requires="p14">
      <p:transition spd="slow" p14:dur="2000" advClick="0" advTm="27830"/>
    </mc:Choice>
    <mc:Fallback xmlns="">
      <p:transition spd="slow" advClick="0" advTm="27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82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609318-3789-5E77-85A7-7FA4A676EA7A}"/>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BDD39BE-AE13-9E6A-6935-D3F56A95971F}"/>
              </a:ext>
              <a:ext uri="{C183D7F6-B498-43B3-948B-1728B52AA6E4}">
                <adec:decorative xmlns:adec="http://schemas.microsoft.com/office/drawing/2017/decorative" val="0"/>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endParaRPr kumimoji="0" lang="en-US" sz="4800" b="1" i="0" u="none" strike="noStrike" cap="small" spc="0" normalizeH="0" noProof="0" dirty="0">
              <a:ln>
                <a:noFill/>
              </a:ln>
              <a:solidFill>
                <a:schemeClr val="tx1"/>
              </a:solidFill>
              <a:effectLst/>
              <a:uLnTx/>
              <a:uFillTx/>
              <a:latin typeface="Livvic" pitchFamily="2" charset="0"/>
              <a:ea typeface="+mn-ea"/>
              <a:cs typeface="+mn-cs"/>
            </a:endParaRPr>
          </a:p>
        </p:txBody>
      </p:sp>
      <p:sp>
        <p:nvSpPr>
          <p:cNvPr id="5" name="Rectangle 4">
            <a:extLst>
              <a:ext uri="{FF2B5EF4-FFF2-40B4-BE49-F238E27FC236}">
                <a16:creationId xmlns:a16="http://schemas.microsoft.com/office/drawing/2014/main" id="{22DB89A4-B20E-F1C4-05B2-6CDAE7F2B286}"/>
              </a:ext>
              <a:ext uri="{C183D7F6-B498-43B3-948B-1728B52AA6E4}">
                <adec:decorative xmlns:adec="http://schemas.microsoft.com/office/drawing/2017/decorative" val="1"/>
              </a:ext>
            </a:extLst>
          </p:cNvPr>
          <p:cNvSpPr/>
          <p:nvPr/>
        </p:nvSpPr>
        <p:spPr>
          <a:xfrm>
            <a:off x="0" y="6355081"/>
            <a:ext cx="12192000" cy="4571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3" name="Slide Number Placeholder 2">
            <a:extLst>
              <a:ext uri="{FF2B5EF4-FFF2-40B4-BE49-F238E27FC236}">
                <a16:creationId xmlns:a16="http://schemas.microsoft.com/office/drawing/2014/main" id="{411AF049-27D6-1968-46ED-07BB1890CB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773EB0-A12E-47E2-91D9-1DEF4747B74F}" type="slidenum">
              <a:rPr kumimoji="0" lang="en-US" sz="1200" b="0" i="0" u="none" strike="noStrike" kern="1200" cap="none" spc="0" normalizeH="0" baseline="0" noProof="0" smtClean="0">
                <a:ln>
                  <a:noFill/>
                </a:ln>
                <a:solidFill>
                  <a:prstClr val="black">
                    <a:tint val="75000"/>
                  </a:prstClr>
                </a:solidFill>
                <a:effectLst/>
                <a:uLnTx/>
                <a:uFillTx/>
                <a:latin typeface="Franklin Gothic Book" panose="020B05030201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tint val="75000"/>
                </a:prstClr>
              </a:solidFill>
              <a:effectLst/>
              <a:uLnTx/>
              <a:uFillTx/>
              <a:latin typeface="Franklin Gothic Book" panose="020B0503020102020204"/>
              <a:ea typeface="+mn-ea"/>
              <a:cs typeface="+mn-cs"/>
            </a:endParaRPr>
          </a:p>
        </p:txBody>
      </p:sp>
      <p:sp>
        <p:nvSpPr>
          <p:cNvPr id="14" name="Google Shape;135;p25">
            <a:extLst>
              <a:ext uri="{FF2B5EF4-FFF2-40B4-BE49-F238E27FC236}">
                <a16:creationId xmlns:a16="http://schemas.microsoft.com/office/drawing/2014/main" id="{A4741327-498D-EB8C-C154-3C288B88C342}"/>
              </a:ext>
            </a:extLst>
          </p:cNvPr>
          <p:cNvSpPr/>
          <p:nvPr/>
        </p:nvSpPr>
        <p:spPr>
          <a:xfrm rot="-5400000" flipH="1">
            <a:off x="10506525" y="4669818"/>
            <a:ext cx="891300" cy="2397151"/>
          </a:xfrm>
          <a:prstGeom prst="rect">
            <a:avLst/>
          </a:prstGeom>
          <a:solidFill>
            <a:srgbClr val="18507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pic>
        <p:nvPicPr>
          <p:cNvPr id="15" name="Picture 14">
            <a:extLst>
              <a:ext uri="{FF2B5EF4-FFF2-40B4-BE49-F238E27FC236}">
                <a16:creationId xmlns:a16="http://schemas.microsoft.com/office/drawing/2014/main" id="{06713310-3206-4110-A832-A4F6CB07177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245817" y="5501601"/>
            <a:ext cx="1412716" cy="706358"/>
          </a:xfrm>
          <a:prstGeom prst="rect">
            <a:avLst/>
          </a:prstGeom>
        </p:spPr>
      </p:pic>
      <p:sp>
        <p:nvSpPr>
          <p:cNvPr id="16" name="Google Shape;134;p25">
            <a:extLst>
              <a:ext uri="{FF2B5EF4-FFF2-40B4-BE49-F238E27FC236}">
                <a16:creationId xmlns:a16="http://schemas.microsoft.com/office/drawing/2014/main" id="{7884285A-EC1E-1C64-085B-CDF435446459}"/>
              </a:ext>
            </a:extLst>
          </p:cNvPr>
          <p:cNvSpPr/>
          <p:nvPr/>
        </p:nvSpPr>
        <p:spPr>
          <a:xfrm rot="-5400000" flipH="1">
            <a:off x="27350" y="-27300"/>
            <a:ext cx="659700" cy="714300"/>
          </a:xfrm>
          <a:prstGeom prst="rect">
            <a:avLst/>
          </a:prstGeom>
          <a:solidFill>
            <a:srgbClr val="2F97C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Franklin Gothic Book" panose="020B0503020102020204"/>
              <a:ea typeface="+mn-ea"/>
              <a:cs typeface="+mn-cs"/>
            </a:endParaRPr>
          </a:p>
        </p:txBody>
      </p:sp>
      <p:cxnSp>
        <p:nvCxnSpPr>
          <p:cNvPr id="7" name="Straight Connector 6">
            <a:extLst>
              <a:ext uri="{FF2B5EF4-FFF2-40B4-BE49-F238E27FC236}">
                <a16:creationId xmlns:a16="http://schemas.microsoft.com/office/drawing/2014/main" id="{CF10B40D-234E-DD8F-3764-7DCCA67878B1}"/>
              </a:ext>
            </a:extLst>
          </p:cNvPr>
          <p:cNvCxnSpPr/>
          <p:nvPr/>
        </p:nvCxnSpPr>
        <p:spPr>
          <a:xfrm>
            <a:off x="300197" y="1075198"/>
            <a:ext cx="11562222" cy="0"/>
          </a:xfrm>
          <a:prstGeom prst="line">
            <a:avLst/>
          </a:prstGeom>
          <a:ln w="63500">
            <a:solidFill>
              <a:srgbClr val="2F97C5"/>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D8DBCF6-C2ED-7CD8-FB59-17CFB037C87C}"/>
              </a:ext>
              <a:ext uri="{C183D7F6-B498-43B3-948B-1728B52AA6E4}">
                <adec:decorative xmlns:adec="http://schemas.microsoft.com/office/drawing/2017/decorative" val="1"/>
              </a:ext>
            </a:extLst>
          </p:cNvPr>
          <p:cNvSpPr txBox="1"/>
          <p:nvPr/>
        </p:nvSpPr>
        <p:spPr>
          <a:xfrm>
            <a:off x="300197" y="6400800"/>
            <a:ext cx="3443994" cy="365762"/>
          </a:xfrm>
          <a:prstGeom prst="rect">
            <a:avLst/>
          </a:prstGeom>
          <a:noFill/>
        </p:spPr>
        <p:txBody>
          <a:bodyPr wrap="square" rtlCol="0">
            <a:spAutoFit/>
          </a:bodyPr>
          <a:lstStyle/>
          <a:p>
            <a:r>
              <a:rPr lang="en-US" dirty="0">
                <a:solidFill>
                  <a:srgbClr val="203864"/>
                </a:solidFill>
              </a:rPr>
              <a:t>FPID No. 437200-2</a:t>
            </a:r>
          </a:p>
        </p:txBody>
      </p:sp>
      <p:pic>
        <p:nvPicPr>
          <p:cNvPr id="2" name="Picture 1">
            <a:extLst>
              <a:ext uri="{FF2B5EF4-FFF2-40B4-BE49-F238E27FC236}">
                <a16:creationId xmlns:a16="http://schemas.microsoft.com/office/drawing/2014/main" id="{E474C976-F040-69AC-DB50-F6C0268227CD}"/>
              </a:ext>
            </a:extLst>
          </p:cNvPr>
          <p:cNvPicPr>
            <a:picLocks noChangeAspect="1"/>
          </p:cNvPicPr>
          <p:nvPr/>
        </p:nvPicPr>
        <p:blipFill>
          <a:blip r:embed="rId6" cstate="print">
            <a:extLst>
              <a:ext uri="{28A0092B-C50C-407E-A947-70E740481C1C}">
                <a14:useLocalDpi xmlns:a14="http://schemas.microsoft.com/office/drawing/2010/main" val="0"/>
              </a:ext>
            </a:extLst>
          </a:blip>
          <a:srcRect l="2393" r="2393"/>
          <a:stretch/>
        </p:blipFill>
        <p:spPr>
          <a:xfrm>
            <a:off x="300198" y="1447801"/>
            <a:ext cx="7090222" cy="3946192"/>
          </a:xfrm>
          <a:prstGeom prst="rect">
            <a:avLst/>
          </a:prstGeom>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668926D2-4EDE-9082-3556-76BB467650CE}"/>
              </a:ext>
            </a:extLst>
          </p:cNvPr>
          <p:cNvSpPr txBox="1">
            <a:spLocks/>
          </p:cNvSpPr>
          <p:nvPr/>
        </p:nvSpPr>
        <p:spPr>
          <a:xfrm>
            <a:off x="7771016" y="1126471"/>
            <a:ext cx="4690430" cy="440908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1">
                    <a:lumMod val="50000"/>
                  </a:schemeClr>
                </a:solidFill>
              </a:rPr>
              <a:t>Crossing Treatments</a:t>
            </a:r>
          </a:p>
          <a:p>
            <a:pPr lvl="1">
              <a:buClr>
                <a:srgbClr val="E0241B"/>
              </a:buClr>
            </a:pPr>
            <a:r>
              <a:rPr lang="en-US" dirty="0"/>
              <a:t>Two midblock crosswalks proposed</a:t>
            </a:r>
          </a:p>
          <a:p>
            <a:pPr lvl="1">
              <a:buClr>
                <a:srgbClr val="E0241B"/>
              </a:buClr>
            </a:pPr>
            <a:r>
              <a:rPr lang="en-US" dirty="0"/>
              <a:t>Pedestrian Hybrid Beacon (PHB) </a:t>
            </a:r>
          </a:p>
          <a:p>
            <a:pPr marL="0" indent="0">
              <a:buNone/>
            </a:pPr>
            <a:r>
              <a:rPr lang="en-US" b="1" dirty="0">
                <a:solidFill>
                  <a:schemeClr val="accent1">
                    <a:lumMod val="50000"/>
                  </a:schemeClr>
                </a:solidFill>
              </a:rPr>
              <a:t>Recommended Speed Management Practices </a:t>
            </a:r>
          </a:p>
          <a:p>
            <a:pPr lvl="1">
              <a:buClr>
                <a:srgbClr val="E0241B"/>
              </a:buClr>
            </a:pPr>
            <a:r>
              <a:rPr lang="en-US" dirty="0"/>
              <a:t>Horizontal deflection</a:t>
            </a:r>
          </a:p>
          <a:p>
            <a:pPr lvl="1">
              <a:buClr>
                <a:srgbClr val="E0241B"/>
              </a:buClr>
            </a:pPr>
            <a:r>
              <a:rPr lang="en-US" dirty="0"/>
              <a:t>Speed feedback signs</a:t>
            </a:r>
          </a:p>
          <a:p>
            <a:pPr lvl="1">
              <a:buClr>
                <a:srgbClr val="E0241B"/>
              </a:buClr>
            </a:pPr>
            <a:r>
              <a:rPr lang="en-US" dirty="0"/>
              <a:t>Curb and gutter</a:t>
            </a:r>
          </a:p>
          <a:p>
            <a:pPr lvl="1">
              <a:buClr>
                <a:srgbClr val="E0241B"/>
              </a:buClr>
            </a:pPr>
            <a:r>
              <a:rPr lang="en-US" dirty="0"/>
              <a:t>Shared-use paths</a:t>
            </a:r>
          </a:p>
          <a:p>
            <a:pPr lvl="1">
              <a:buClr>
                <a:srgbClr val="E0241B"/>
              </a:buClr>
            </a:pPr>
            <a:r>
              <a:rPr lang="en-US" dirty="0"/>
              <a:t>Landscaping</a:t>
            </a:r>
          </a:p>
        </p:txBody>
      </p:sp>
      <p:pic>
        <p:nvPicPr>
          <p:cNvPr id="9" name="Picture 6" descr="Pedestrian Hybrid Beacon – Traffic Safety Team">
            <a:extLst>
              <a:ext uri="{FF2B5EF4-FFF2-40B4-BE49-F238E27FC236}">
                <a16:creationId xmlns:a16="http://schemas.microsoft.com/office/drawing/2014/main" id="{16B8ED3E-1286-130B-F63C-1CFB9521318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153" r="7142" b="18262"/>
          <a:stretch/>
        </p:blipFill>
        <p:spPr bwMode="auto">
          <a:xfrm>
            <a:off x="449687" y="4626777"/>
            <a:ext cx="3087179" cy="1349966"/>
          </a:xfrm>
          <a:prstGeom prst="rect">
            <a:avLst/>
          </a:prstGeom>
          <a:ln>
            <a:noFill/>
          </a:ln>
          <a:effectLst>
            <a:outerShdw blurRad="292100" dist="139700" dir="2700000" algn="tl" rotWithShape="0">
              <a:srgbClr val="333333">
                <a:alpha val="40000"/>
              </a:srgbClr>
            </a:outerShdw>
          </a:effectLst>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198112E1-1A7B-2A43-683B-B24BBDB13D2B}"/>
              </a:ext>
            </a:extLst>
          </p:cNvPr>
          <p:cNvSpPr/>
          <p:nvPr/>
        </p:nvSpPr>
        <p:spPr>
          <a:xfrm>
            <a:off x="2422757" y="3310770"/>
            <a:ext cx="275745" cy="354919"/>
          </a:xfrm>
          <a:prstGeom prst="rect">
            <a:avLst/>
          </a:prstGeom>
          <a:no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5A5D521-0968-2DC8-C8DE-DA59F8B0FB59}"/>
              </a:ext>
            </a:extLst>
          </p:cNvPr>
          <p:cNvSpPr/>
          <p:nvPr/>
        </p:nvSpPr>
        <p:spPr>
          <a:xfrm>
            <a:off x="5446291" y="3312563"/>
            <a:ext cx="275745" cy="426423"/>
          </a:xfrm>
          <a:prstGeom prst="rect">
            <a:avLst/>
          </a:prstGeom>
          <a:no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map of a road with a traffic light&#10;&#10;AI-generated content may be incorrect.">
            <a:extLst>
              <a:ext uri="{FF2B5EF4-FFF2-40B4-BE49-F238E27FC236}">
                <a16:creationId xmlns:a16="http://schemas.microsoft.com/office/drawing/2014/main" id="{C809D75F-1923-098D-DBFF-CD358797805B}"/>
              </a:ext>
            </a:extLst>
          </p:cNvPr>
          <p:cNvPicPr>
            <a:picLocks noChangeAspect="1"/>
          </p:cNvPicPr>
          <p:nvPr/>
        </p:nvPicPr>
        <p:blipFill>
          <a:blip r:embed="rId8" cstate="print">
            <a:extLst>
              <a:ext uri="{28A0092B-C50C-407E-A947-70E740481C1C}">
                <a14:useLocalDpi xmlns:a14="http://schemas.microsoft.com/office/drawing/2010/main" val="0"/>
              </a:ext>
            </a:extLst>
          </a:blip>
          <a:srcRect l="11791" r="2741" b="7855"/>
          <a:stretch/>
        </p:blipFill>
        <p:spPr>
          <a:xfrm>
            <a:off x="3645221" y="4313237"/>
            <a:ext cx="2076815" cy="1977046"/>
          </a:xfrm>
          <a:prstGeom prst="rect">
            <a:avLst/>
          </a:prstGeom>
          <a:ln w="38100">
            <a:solidFill>
              <a:schemeClr val="accent4"/>
            </a:solidFill>
          </a:ln>
        </p:spPr>
      </p:pic>
      <p:pic>
        <p:nvPicPr>
          <p:cNvPr id="8" name="Slide 26 – Intercession City Enhancements">
            <a:hlinkClick r:id="" action="ppaction://media"/>
            <a:extLst>
              <a:ext uri="{FF2B5EF4-FFF2-40B4-BE49-F238E27FC236}">
                <a16:creationId xmlns:a16="http://schemas.microsoft.com/office/drawing/2014/main" id="{0874564F-A4C6-C8AD-4B63-841D589FDB7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431093" y="2120331"/>
            <a:ext cx="406400" cy="406400"/>
          </a:xfrm>
          <a:prstGeom prst="rect">
            <a:avLst/>
          </a:prstGeom>
        </p:spPr>
      </p:pic>
    </p:spTree>
    <p:extLst>
      <p:ext uri="{BB962C8B-B14F-4D97-AF65-F5344CB8AC3E}">
        <p14:creationId xmlns:p14="http://schemas.microsoft.com/office/powerpoint/2010/main" val="3802013737"/>
      </p:ext>
    </p:extLst>
  </p:cSld>
  <p:clrMapOvr>
    <a:masterClrMapping/>
  </p:clrMapOvr>
  <mc:AlternateContent xmlns:mc="http://schemas.openxmlformats.org/markup-compatibility/2006" xmlns:p14="http://schemas.microsoft.com/office/powerpoint/2010/main">
    <mc:Choice Requires="p14">
      <p:transition spd="slow" p14:dur="2000" advClick="0" advTm="69650"/>
    </mc:Choice>
    <mc:Fallback xmlns="">
      <p:transition spd="slow" advClick="0" advTm="69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64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AAB2BB9-1BDD-C08D-DDAC-FF8D525A13B1}"/>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D81A6CE1-2006-1AF0-F22E-EB6E1C19DCC6}"/>
              </a:ext>
            </a:extLst>
          </p:cNvPr>
          <p:cNvCxnSpPr>
            <a:cxnSpLocks/>
          </p:cNvCxnSpPr>
          <p:nvPr/>
        </p:nvCxnSpPr>
        <p:spPr>
          <a:xfrm flipV="1">
            <a:off x="1310110" y="871538"/>
            <a:ext cx="7874530" cy="22766"/>
          </a:xfrm>
          <a:prstGeom prst="line">
            <a:avLst/>
          </a:prstGeom>
        </p:spPr>
        <p:style>
          <a:lnRef idx="3">
            <a:schemeClr val="accent6"/>
          </a:lnRef>
          <a:fillRef idx="0">
            <a:schemeClr val="accent6"/>
          </a:fillRef>
          <a:effectRef idx="2">
            <a:schemeClr val="accent6"/>
          </a:effectRef>
          <a:fontRef idx="minor">
            <a:schemeClr val="tx1"/>
          </a:fontRef>
        </p:style>
      </p:cxnSp>
      <p:sp>
        <p:nvSpPr>
          <p:cNvPr id="2" name="Title 2">
            <a:extLst>
              <a:ext uri="{FF2B5EF4-FFF2-40B4-BE49-F238E27FC236}">
                <a16:creationId xmlns:a16="http://schemas.microsoft.com/office/drawing/2014/main" id="{9415D64F-4103-95BB-AB17-265ADE037D01}"/>
              </a:ext>
            </a:extLst>
          </p:cNvPr>
          <p:cNvSpPr txBox="1">
            <a:spLocks/>
          </p:cNvSpPr>
          <p:nvPr/>
        </p:nvSpPr>
        <p:spPr>
          <a:xfrm>
            <a:off x="1202570" y="208428"/>
            <a:ext cx="10744200" cy="533400"/>
          </a:xfrm>
          <a:prstGeom prst="rect">
            <a:avLst/>
          </a:prstGeom>
        </p:spPr>
        <p:txBody>
          <a:bodyPr/>
          <a:lstStyle>
            <a:lvl1pPr algn="l" defTabSz="257175" rtl="0" eaLnBrk="1" latinLnBrk="0" hangingPunct="1">
              <a:spcBef>
                <a:spcPct val="0"/>
              </a:spcBef>
              <a:buNone/>
              <a:defRPr sz="2400" b="1" kern="1200" cap="none">
                <a:solidFill>
                  <a:schemeClr val="tx1"/>
                </a:solidFill>
                <a:latin typeface="Arial" panose="020B0604020202020204" pitchFamily="34" charset="0"/>
                <a:ea typeface="+mj-ea"/>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800" dirty="0"/>
              <a:t>Preferred Alternative Optimization</a:t>
            </a:r>
          </a:p>
        </p:txBody>
      </p:sp>
      <p:pic>
        <p:nvPicPr>
          <p:cNvPr id="5" name="Picture 4">
            <a:extLst>
              <a:ext uri="{FF2B5EF4-FFF2-40B4-BE49-F238E27FC236}">
                <a16:creationId xmlns:a16="http://schemas.microsoft.com/office/drawing/2014/main" id="{C071587E-30EB-A74B-AF15-64C35F01A53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725194" y="3896728"/>
            <a:ext cx="5454832" cy="2250365"/>
          </a:xfrm>
          <a:prstGeom prst="rect">
            <a:avLst/>
          </a:prstGeom>
        </p:spPr>
      </p:pic>
      <p:sp>
        <p:nvSpPr>
          <p:cNvPr id="11" name="TextBox 10">
            <a:extLst>
              <a:ext uri="{FF2B5EF4-FFF2-40B4-BE49-F238E27FC236}">
                <a16:creationId xmlns:a16="http://schemas.microsoft.com/office/drawing/2014/main" id="{8875436F-F8D0-27B6-50D4-A096BBC4E9BB}"/>
              </a:ext>
            </a:extLst>
          </p:cNvPr>
          <p:cNvSpPr txBox="1"/>
          <p:nvPr/>
        </p:nvSpPr>
        <p:spPr>
          <a:xfrm>
            <a:off x="7730412" y="6112388"/>
            <a:ext cx="3283194" cy="584775"/>
          </a:xfrm>
          <a:prstGeom prst="rect">
            <a:avLst/>
          </a:prstGeom>
          <a:noFill/>
        </p:spPr>
        <p:txBody>
          <a:bodyPr wrap="square">
            <a:spAutoFit/>
          </a:bodyPr>
          <a:lstStyle/>
          <a:p>
            <a:pPr algn="ctr"/>
            <a:r>
              <a:rPr lang="en-US" sz="1600" b="1" dirty="0">
                <a:latin typeface="Segoe UI" panose="020B0502040204020203" pitchFamily="34" charset="0"/>
                <a:cs typeface="Segoe UI" panose="020B0502040204020203" pitchFamily="34" charset="0"/>
              </a:rPr>
              <a:t>Optimization East of Reedy Creek Typical Section</a:t>
            </a:r>
          </a:p>
        </p:txBody>
      </p:sp>
      <p:sp>
        <p:nvSpPr>
          <p:cNvPr id="3" name="Slide Number Placeholder 2">
            <a:extLst>
              <a:ext uri="{FF2B5EF4-FFF2-40B4-BE49-F238E27FC236}">
                <a16:creationId xmlns:a16="http://schemas.microsoft.com/office/drawing/2014/main" id="{2EA492E8-0A99-80B4-A1A4-DB4212ECCE7D}"/>
              </a:ext>
            </a:extLst>
          </p:cNvPr>
          <p:cNvSpPr>
            <a:spLocks noGrp="1"/>
          </p:cNvSpPr>
          <p:nvPr>
            <p:ph type="sldNum" sz="quarter" idx="4"/>
          </p:nvPr>
        </p:nvSpPr>
        <p:spPr/>
        <p:txBody>
          <a:bodyPr/>
          <a:lstStyle/>
          <a:p>
            <a:fld id="{F4CD3F1F-7A31-4D74-8610-B2B3005404DA}" type="slidenum">
              <a:rPr lang="en-US" smtClean="0"/>
              <a:t>31</a:t>
            </a:fld>
            <a:endParaRPr lang="en-US"/>
          </a:p>
        </p:txBody>
      </p:sp>
      <p:sp>
        <p:nvSpPr>
          <p:cNvPr id="4" name="TextBox 3">
            <a:extLst>
              <a:ext uri="{FF2B5EF4-FFF2-40B4-BE49-F238E27FC236}">
                <a16:creationId xmlns:a16="http://schemas.microsoft.com/office/drawing/2014/main" id="{9DA6C8D2-BE80-36F1-ACAD-FFF0A7A6DCC6}"/>
              </a:ext>
            </a:extLst>
          </p:cNvPr>
          <p:cNvSpPr txBox="1"/>
          <p:nvPr/>
        </p:nvSpPr>
        <p:spPr>
          <a:xfrm>
            <a:off x="1202571" y="1003655"/>
            <a:ext cx="4709856" cy="1938992"/>
          </a:xfrm>
          <a:prstGeom prst="rect">
            <a:avLst/>
          </a:prstGeom>
          <a:noFill/>
        </p:spPr>
        <p:txBody>
          <a:bodyPr wrap="square">
            <a:spAutoFit/>
          </a:bodyPr>
          <a:lstStyle/>
          <a:p>
            <a:pPr marL="285750" indent="-285750">
              <a:buFont typeface="Arial" panose="020B0604020202020204" pitchFamily="34" charset="0"/>
              <a:buChar char="•"/>
            </a:pPr>
            <a:r>
              <a:rPr lang="en-US" sz="2400" b="1" dirty="0">
                <a:solidFill>
                  <a:srgbClr val="153879"/>
                </a:solidFill>
                <a:latin typeface="Segoe UI" panose="020B0502040204020203" pitchFamily="34" charset="0"/>
                <a:cs typeface="Segoe UI" panose="020B0502040204020203" pitchFamily="34" charset="0"/>
              </a:rPr>
              <a:t>East of Reedy Creek: </a:t>
            </a:r>
            <a:r>
              <a:rPr lang="en-US" sz="2400" dirty="0">
                <a:latin typeface="Segoe UI" panose="020B0502040204020203" pitchFamily="34" charset="0"/>
                <a:cs typeface="Segoe UI" panose="020B0502040204020203" pitchFamily="34" charset="0"/>
              </a:rPr>
              <a:t>11’ travel lanes, a 15.5’ raised median, and 6’ and 10’ sidewalks – a reduced footprint to minimize impacts</a:t>
            </a:r>
          </a:p>
        </p:txBody>
      </p:sp>
      <p:pic>
        <p:nvPicPr>
          <p:cNvPr id="16" name="Picture 15">
            <a:extLst>
              <a:ext uri="{FF2B5EF4-FFF2-40B4-BE49-F238E27FC236}">
                <a16:creationId xmlns:a16="http://schemas.microsoft.com/office/drawing/2014/main" id="{3929BD2A-8EAF-3793-31B2-70F5174175A3}"/>
              </a:ext>
            </a:extLst>
          </p:cNvPr>
          <p:cNvPicPr>
            <a:picLocks noChangeAspect="1"/>
          </p:cNvPicPr>
          <p:nvPr/>
        </p:nvPicPr>
        <p:blipFill>
          <a:blip r:embed="rId5" cstate="print">
            <a:extLst>
              <a:ext uri="{28A0092B-C50C-407E-A947-70E740481C1C}">
                <a14:useLocalDpi xmlns:a14="http://schemas.microsoft.com/office/drawing/2010/main" val="0"/>
              </a:ext>
            </a:extLst>
          </a:blip>
          <a:srcRect t="1071" b="1071"/>
          <a:stretch/>
        </p:blipFill>
        <p:spPr>
          <a:xfrm>
            <a:off x="6027897" y="1166649"/>
            <a:ext cx="5935503" cy="2229806"/>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41526172"/>
      </p:ext>
    </p:extLst>
  </p:cSld>
  <p:clrMapOvr>
    <a:masterClrMapping/>
  </p:clrMapOvr>
  <mc:AlternateContent xmlns:mc="http://schemas.openxmlformats.org/markup-compatibility/2006" xmlns:p14="http://schemas.microsoft.com/office/powerpoint/2010/main">
    <mc:Choice Requires="p14">
      <p:transition p14:dur="300" advClick="0" advTm="0">
        <p:fade/>
      </p:transition>
    </mc:Choice>
    <mc:Fallback xmlns="">
      <p:transition advClick="0" advTm="0">
        <p:fade/>
      </p:transition>
    </mc:Fallback>
  </mc:AlternateContent>
  <p:extLst>
    <p:ext uri="{6950BFC3-D8DA-4A85-94F7-54DA5524770B}">
      <p188:commentRel xmlns:p188="http://schemas.microsoft.com/office/powerpoint/2018/8/main" r:id="rId3"/>
    </p:ext>
  </p:extLst>
</p:sld>
</file>

<file path=ppt/theme/theme1.xml><?xml version="1.0" encoding="utf-8"?>
<a:theme xmlns:a="http://schemas.openxmlformats.org/drawingml/2006/main" name="FDOT Theme">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spDef>
      <a:spPr>
        <a:solidFill>
          <a:srgbClr val="153879"/>
        </a:solidFill>
        <a:ln>
          <a:noFill/>
        </a:ln>
        <a:effectLst/>
      </a:spPr>
      <a:body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RC_theme" id="{A7175390-DF83-466A-9C83-B62EBF498C1C}" vid="{52629A61-70AC-4558-8F2F-BD381EA541BE}"/>
    </a:ext>
  </a:extLst>
</a:theme>
</file>

<file path=ppt/theme/theme2.xml><?xml version="1.0" encoding="utf-8"?>
<a:theme xmlns:a="http://schemas.openxmlformats.org/drawingml/2006/main" name="1_FDOT Theme">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spDef>
      <a:spPr>
        <a:solidFill>
          <a:srgbClr val="153879"/>
        </a:solidFill>
        <a:ln>
          <a:noFill/>
        </a:ln>
        <a:effectLst/>
      </a:spPr>
      <a:body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RC_theme" id="{A7175390-DF83-466A-9C83-B62EBF498C1C}" vid="{52629A61-70AC-4558-8F2F-BD381EA541B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96F9ABE0F12242B01EC4244F3611E2" ma:contentTypeVersion="6" ma:contentTypeDescription="Create a new document." ma:contentTypeScope="" ma:versionID="47ebaae0b55a8acb8d577c637d60fefa">
  <xsd:schema xmlns:xsd="http://www.w3.org/2001/XMLSchema" xmlns:xs="http://www.w3.org/2001/XMLSchema" xmlns:p="http://schemas.microsoft.com/office/2006/metadata/properties" xmlns:ns2="35e5994f-d307-45bd-b502-6016f18aa52e" xmlns:ns3="b09eafd5-7604-41b3-94f6-4c85fb11403c" targetNamespace="http://schemas.microsoft.com/office/2006/metadata/properties" ma:root="true" ma:fieldsID="bc148bab2219f81741d31baa7fab7988" ns2:_="" ns3:_="">
    <xsd:import namespace="35e5994f-d307-45bd-b502-6016f18aa52e"/>
    <xsd:import namespace="b09eafd5-7604-41b3-94f6-4c85fb11403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e5994f-d307-45bd-b502-6016f18aa5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09eafd5-7604-41b3-94f6-4c85fb11403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E77DBF-0183-45D2-A685-5D1A40D99B2C}">
  <ds:schemaRefs>
    <ds:schemaRef ds:uri="http://schemas.microsoft.com/sharepoint/v3/contenttype/forms"/>
  </ds:schemaRefs>
</ds:datastoreItem>
</file>

<file path=customXml/itemProps2.xml><?xml version="1.0" encoding="utf-8"?>
<ds:datastoreItem xmlns:ds="http://schemas.openxmlformats.org/officeDocument/2006/customXml" ds:itemID="{31661391-B2DE-4B91-950E-811BC4E92986}">
  <ds:schemaRefs>
    <ds:schemaRef ds:uri="9f20c1f3-e956-4828-b91b-eac3034a026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48FE4E2-77F7-4687-B303-71B237F20513}">
  <ds:schemaRefs>
    <ds:schemaRef ds:uri="35e5994f-d307-45bd-b502-6016f18aa52e"/>
    <ds:schemaRef ds:uri="b09eafd5-7604-41b3-94f6-4c85fb11403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11302</TotalTime>
  <Words>3597</Words>
  <Application>Microsoft Office PowerPoint</Application>
  <PresentationFormat>Widescreen</PresentationFormat>
  <Paragraphs>478</Paragraphs>
  <Slides>31</Slides>
  <Notes>31</Notes>
  <HiddenSlides>6</HiddenSlides>
  <MMClips>4</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31</vt:i4>
      </vt:variant>
    </vt:vector>
  </HeadingPairs>
  <TitlesOfParts>
    <vt:vector size="41" baseType="lpstr">
      <vt:lpstr>Arial</vt:lpstr>
      <vt:lpstr>ArialMT</vt:lpstr>
      <vt:lpstr>Calibri</vt:lpstr>
      <vt:lpstr>Franklin Gothic Book</vt:lpstr>
      <vt:lpstr>Livvic</vt:lpstr>
      <vt:lpstr>Segoe UI</vt:lpstr>
      <vt:lpstr>Times New Roman</vt:lpstr>
      <vt:lpstr>Wingdings 2</vt:lpstr>
      <vt:lpstr>FDOT Theme</vt:lpstr>
      <vt:lpstr>1_FDOT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Click to edit Master title style</vt:lpstr>
      <vt:lpstr>Click to edit Master title style</vt:lpstr>
      <vt:lpstr>Click to edit Master title style</vt:lpstr>
      <vt:lpstr>Click to edit Master title style</vt:lpstr>
      <vt:lpstr>PowerPoint Presentation</vt:lpstr>
    </vt:vector>
  </TitlesOfParts>
  <Company>FDOT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FDOT Presentation Template - Option 1</dc:title>
  <dc:creator>rt826cm</dc:creator>
  <cp:lastModifiedBy>Kevin Freeman</cp:lastModifiedBy>
  <cp:revision>269</cp:revision>
  <cp:lastPrinted>2021-01-22T19:16:39Z</cp:lastPrinted>
  <dcterms:created xsi:type="dcterms:W3CDTF">2013-02-15T23:23:43Z</dcterms:created>
  <dcterms:modified xsi:type="dcterms:W3CDTF">2026-09-08T14:00:57Z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0x0101007BEFB389DD049A4390E0FA1CC9B1AE8E</vt:lpwstr>
  </property>
</Properties>
</file>